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94" r:id="rId4"/>
    <p:sldId id="259" r:id="rId5"/>
    <p:sldId id="295" r:id="rId6"/>
    <p:sldId id="296" r:id="rId7"/>
    <p:sldId id="298" r:id="rId8"/>
    <p:sldId id="270" r:id="rId9"/>
    <p:sldId id="297" r:id="rId10"/>
    <p:sldId id="305" r:id="rId11"/>
    <p:sldId id="306" r:id="rId12"/>
    <p:sldId id="313" r:id="rId13"/>
    <p:sldId id="308" r:id="rId14"/>
    <p:sldId id="309" r:id="rId15"/>
    <p:sldId id="311" r:id="rId16"/>
    <p:sldId id="310" r:id="rId17"/>
    <p:sldId id="312" r:id="rId18"/>
    <p:sldId id="301" r:id="rId19"/>
    <p:sldId id="291" r:id="rId20"/>
    <p:sldId id="314" r:id="rId21"/>
  </p:sldIdLst>
  <p:sldSz cx="18288000" cy="10287000"/>
  <p:notesSz cx="7104063" cy="10234613"/>
  <p:embeddedFontLst>
    <p:embeddedFont>
      <p:font typeface="맑은 고딕" panose="020B0503020000020004" pitchFamily="50" charset="-127"/>
      <p:regular r:id="rId23"/>
      <p:bold r:id="rId24"/>
    </p:embeddedFont>
    <p:embeddedFont>
      <p:font typeface="TDTD가온" panose="020B0600000101010101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2F5"/>
    <a:srgbClr val="467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214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4348" tIns="47174" rIns="94348" bIns="471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4348" tIns="47174" rIns="94348" bIns="47174" rtlCol="0"/>
          <a:lstStyle>
            <a:lvl1pPr algn="r">
              <a:defRPr sz="1200"/>
            </a:lvl1pPr>
          </a:lstStyle>
          <a:p>
            <a:fld id="{A7DD7BE9-EBEA-4F95-8A13-2EDA1C6FBEC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348" tIns="47174" rIns="94348" bIns="471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4348" tIns="47174" rIns="94348" bIns="47174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4348" tIns="47174" rIns="94348" bIns="471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4348" tIns="47174" rIns="94348" bIns="47174" rtlCol="0" anchor="b"/>
          <a:lstStyle>
            <a:lvl1pPr algn="r">
              <a:defRPr sz="1200"/>
            </a:lvl1pPr>
          </a:lstStyle>
          <a:p>
            <a:fld id="{C430B6CA-99E5-49A1-A450-5AA322CA4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30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8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12.sv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119910" y="6240639"/>
            <a:ext cx="6139390" cy="3471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59260" y="-264531"/>
            <a:ext cx="6307870" cy="35668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85972" y="-264531"/>
            <a:ext cx="4246431" cy="258646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92008" y="7119671"/>
            <a:ext cx="7272540" cy="41122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-1892126" y="-264531"/>
            <a:ext cx="8981032" cy="449051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07806" y="7760415"/>
            <a:ext cx="3204399" cy="19517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798565" y="4391472"/>
            <a:ext cx="10058400" cy="2367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10"/>
              </a:lnSpc>
            </a:pPr>
            <a:r>
              <a:rPr lang="ko-KR" altLang="en-US" sz="10000" b="1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여행선호</a:t>
            </a:r>
            <a:endParaRPr lang="en-US" altLang="ko-KR" sz="10000" b="1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  <a:p>
            <a:pPr algn="ctr">
              <a:lnSpc>
                <a:spcPts val="9810"/>
              </a:lnSpc>
            </a:pPr>
            <a:r>
              <a:rPr lang="ko-KR" altLang="en-US" sz="4800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지구는 </a:t>
            </a:r>
            <a:r>
              <a:rPr lang="ko-KR" altLang="en-US" sz="4800" dirty="0" err="1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너뿐이</a:t>
            </a:r>
            <a:r>
              <a:rPr lang="ko-KR" altLang="en-US" sz="4800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 아니야</a:t>
            </a:r>
            <a:r>
              <a:rPr lang="en-US" altLang="ko-KR" sz="4800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, </a:t>
            </a:r>
            <a:r>
              <a:rPr lang="ko-KR" altLang="en-US" sz="4800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너와 함께하는 여정</a:t>
            </a:r>
            <a:endParaRPr lang="en-US" sz="4800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6579" y="224416"/>
            <a:ext cx="8624996" cy="1192562"/>
            <a:chOff x="526579" y="224416"/>
            <a:chExt cx="8624996" cy="1192562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7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02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3314" y="869469"/>
              <a:ext cx="4064086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메인</a:t>
              </a:r>
              <a:endParaRPr kumimoji="0" lang="en-US" sz="2642" b="0" i="0" u="none" strike="noStrike" kern="1200" cap="none" spc="0" normalizeH="0" baseline="0" noProof="0" dirty="0">
                <a:ln>
                  <a:noFill/>
                </a:ln>
                <a:solidFill>
                  <a:srgbClr val="898888"/>
                </a:solidFill>
                <a:effectLst/>
                <a:uLnTx/>
                <a:uFillTx/>
                <a:latin typeface="Calibri"/>
                <a:ea typeface="TDTD가온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56144" y="224416"/>
              <a:ext cx="3654056" cy="7280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42" b="1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 panose="020B0600000101010101" charset="-127"/>
                  <a:ea typeface="TDTD가온" panose="020B0600000101010101" charset="-127"/>
                  <a:cs typeface="+mn-cs"/>
                </a:rPr>
                <a:t>기능 소개</a:t>
              </a:r>
              <a:endParaRPr kumimoji="0" lang="en-US" sz="4042" b="1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  <a:cs typeface="+mn-cs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F123A3B-4459-2F18-D51C-C475FD23E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00200" y="8124155"/>
            <a:ext cx="6139390" cy="3471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98346" y="1264293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Vuetify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라이브러리를 이용해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Carousel component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를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생성하</a:t>
            </a:r>
            <a:r>
              <a:rPr lang="ko-KR" altLang="en-US" sz="2400" noProof="0" dirty="0" smtClean="0">
                <a:solidFill>
                  <a:prstClr val="black"/>
                </a:solidFill>
                <a:latin typeface="TDTD가온" panose="020B0600000101010101" charset="-127"/>
                <a:ea typeface="TDTD가온" panose="020B0600000101010101" charset="-127"/>
              </a:rPr>
              <a:t>였습니다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03822" y="2911991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API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를 호출하여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현재 날씨를 제공하고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,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lang="ko-KR" altLang="en-US" sz="2400" noProof="0" dirty="0" smtClean="0">
                <a:solidFill>
                  <a:prstClr val="black"/>
                </a:solidFill>
                <a:latin typeface="TDTD가온" panose="020B0600000101010101" charset="-127"/>
                <a:ea typeface="TDTD가온" panose="020B0600000101010101" charset="-127"/>
              </a:rPr>
              <a:t>지역별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상세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날씨를 조회할 경우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향후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일간의 날씨를 조회할 수 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4311" y="5625477"/>
            <a:ext cx="2213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본 서비스의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4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가지 메인 기능 탭입니다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클릭시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메인화면에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개략적으로 출력된 각 컴포넌트로 이동합니다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578702" y="8498014"/>
            <a:ext cx="4960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이달의 추천 여행지입니다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평판 지수에 기반하여 서비스를 제공 예정입니다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9" y="2095290"/>
            <a:ext cx="5956952" cy="27647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489" y="1476163"/>
            <a:ext cx="5888076" cy="2467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058" y="4481651"/>
            <a:ext cx="6469425" cy="3452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08" y="4592906"/>
            <a:ext cx="8043475" cy="5414252"/>
          </a:xfrm>
          <a:prstGeom prst="rect">
            <a:avLst/>
          </a:prstGeom>
        </p:spPr>
      </p:pic>
      <p:grpSp>
        <p:nvGrpSpPr>
          <p:cNvPr id="20" name="그룹 1011"/>
          <p:cNvGrpSpPr/>
          <p:nvPr/>
        </p:nvGrpSpPr>
        <p:grpSpPr>
          <a:xfrm rot="2694727">
            <a:off x="10364711" y="1772508"/>
            <a:ext cx="1096728" cy="1306562"/>
            <a:chOff x="7914843" y="5015940"/>
            <a:chExt cx="1057501" cy="755203"/>
          </a:xfrm>
        </p:grpSpPr>
        <p:pic>
          <p:nvPicPr>
            <p:cNvPr id="23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914843" y="5015940"/>
              <a:ext cx="1057501" cy="755203"/>
            </a:xfrm>
            <a:prstGeom prst="rect">
              <a:avLst/>
            </a:prstGeom>
          </p:spPr>
        </p:pic>
      </p:grpSp>
      <p:grpSp>
        <p:nvGrpSpPr>
          <p:cNvPr id="24" name="그룹 1011"/>
          <p:cNvGrpSpPr/>
          <p:nvPr/>
        </p:nvGrpSpPr>
        <p:grpSpPr>
          <a:xfrm rot="9122043">
            <a:off x="10069275" y="4456746"/>
            <a:ext cx="1057501" cy="1195482"/>
            <a:chOff x="7914843" y="5015940"/>
            <a:chExt cx="1057501" cy="755203"/>
          </a:xfrm>
        </p:grpSpPr>
        <p:pic>
          <p:nvPicPr>
            <p:cNvPr id="26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914843" y="5015940"/>
              <a:ext cx="1057501" cy="755203"/>
            </a:xfrm>
            <a:prstGeom prst="rect">
              <a:avLst/>
            </a:prstGeom>
          </p:spPr>
        </p:pic>
      </p:grpSp>
      <p:grpSp>
        <p:nvGrpSpPr>
          <p:cNvPr id="27" name="그룹 1011"/>
          <p:cNvGrpSpPr/>
          <p:nvPr/>
        </p:nvGrpSpPr>
        <p:grpSpPr>
          <a:xfrm rot="2695623">
            <a:off x="1670839" y="4945734"/>
            <a:ext cx="1057501" cy="744889"/>
            <a:chOff x="7914843" y="5015940"/>
            <a:chExt cx="1057501" cy="755203"/>
          </a:xfrm>
        </p:grpSpPr>
        <p:pic>
          <p:nvPicPr>
            <p:cNvPr id="29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914843" y="5015940"/>
              <a:ext cx="1057501" cy="755203"/>
            </a:xfrm>
            <a:prstGeom prst="rect">
              <a:avLst/>
            </a:prstGeom>
          </p:spPr>
        </p:pic>
      </p:grpSp>
      <p:grpSp>
        <p:nvGrpSpPr>
          <p:cNvPr id="30" name="그룹 1011"/>
          <p:cNvGrpSpPr/>
          <p:nvPr/>
        </p:nvGrpSpPr>
        <p:grpSpPr>
          <a:xfrm rot="17841936">
            <a:off x="9678782" y="8214805"/>
            <a:ext cx="1057501" cy="697995"/>
            <a:chOff x="7914843" y="5015940"/>
            <a:chExt cx="1057501" cy="755203"/>
          </a:xfrm>
        </p:grpSpPr>
        <p:pic>
          <p:nvPicPr>
            <p:cNvPr id="31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914843" y="5015940"/>
              <a:ext cx="1057501" cy="755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318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6579" y="224416"/>
            <a:ext cx="8624996" cy="1192562"/>
            <a:chOff x="526579" y="224416"/>
            <a:chExt cx="8624996" cy="1192562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7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02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3314" y="869469"/>
              <a:ext cx="4064086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로그인</a:t>
              </a:r>
              <a:r>
                <a:rPr kumimoji="0" lang="en-US" altLang="ko-KR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, </a:t>
              </a: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로그아웃</a:t>
              </a:r>
              <a:r>
                <a:rPr kumimoji="0" lang="en-US" altLang="ko-KR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, </a:t>
              </a: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회원가입</a:t>
              </a:r>
              <a:endParaRPr kumimoji="0" lang="en-US" sz="2642" b="0" i="0" u="none" strike="noStrike" kern="1200" cap="none" spc="0" normalizeH="0" baseline="0" noProof="0" dirty="0">
                <a:ln>
                  <a:noFill/>
                </a:ln>
                <a:solidFill>
                  <a:srgbClr val="898888"/>
                </a:solidFill>
                <a:effectLst/>
                <a:uLnTx/>
                <a:uFillTx/>
                <a:latin typeface="Calibri"/>
                <a:ea typeface="TDTD가온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56144" y="224416"/>
              <a:ext cx="3654056" cy="7280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42" b="1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 panose="020B0600000101010101" charset="-127"/>
                  <a:ea typeface="TDTD가온" panose="020B0600000101010101" charset="-127"/>
                  <a:cs typeface="+mn-cs"/>
                </a:rPr>
                <a:t>기능 소개</a:t>
              </a:r>
              <a:endParaRPr kumimoji="0" lang="en-US" sz="4042" b="1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  <a:cs typeface="+mn-cs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F123A3B-4459-2F18-D51C-C475FD23E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00200" y="8124155"/>
            <a:ext cx="6139390" cy="3471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17030" y="2966717"/>
            <a:ext cx="3434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JWT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토큰 인증 기반으로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로그인</a:t>
            </a:r>
            <a:r>
              <a:rPr lang="ko-KR" altLang="en-US" sz="2400" dirty="0" smtClean="0">
                <a:solidFill>
                  <a:prstClr val="black"/>
                </a:solidFill>
                <a:latin typeface="TDTD가온" panose="020B0600000101010101" charset="-127"/>
                <a:ea typeface="TDTD가온" panose="020B0600000101010101" charset="-127"/>
              </a:rPr>
              <a:t>과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회원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가입을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TDTD가온" panose="020B0600000101010101" charset="-127"/>
                <a:ea typeface="TDTD가온" panose="020B0600000101010101" charset="-127"/>
              </a:rPr>
              <a:t>구현하여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Access Token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만료시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재로그인을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요구합니다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96200" y="4950393"/>
            <a:ext cx="3131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입력에 따라 실시간으로 아이디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비밀번호 유효성 및 중복 검사를 합니다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7400" y="7293158"/>
            <a:ext cx="4960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회원 가입시 프로필 사진을 등록할 수 있도록 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5" t="16290" r="30712" b="24403"/>
          <a:stretch/>
        </p:blipFill>
        <p:spPr>
          <a:xfrm>
            <a:off x="1469495" y="1776632"/>
            <a:ext cx="4125890" cy="6347523"/>
          </a:xfrm>
          <a:prstGeom prst="rect">
            <a:avLst/>
          </a:prstGeom>
        </p:spPr>
      </p:pic>
      <p:sp>
        <p:nvSpPr>
          <p:cNvPr id="4" name="AutoShape 2" descr="https://meeting.ssafy.com/api/v4/files/tf38un5titdtumth7huirg1xsr/preview"/>
          <p:cNvSpPr>
            <a:spLocks noChangeAspect="1" noChangeArrowheads="1"/>
          </p:cNvSpPr>
          <p:nvPr/>
        </p:nvSpPr>
        <p:spPr bwMode="auto">
          <a:xfrm>
            <a:off x="155574" y="-144463"/>
            <a:ext cx="9750425" cy="975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https://meeting.ssafy.com/api/v4/files/tf38un5titdtumth7huirg1xsr/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885" y="1776632"/>
            <a:ext cx="4218515" cy="6449461"/>
          </a:xfrm>
          <a:prstGeom prst="rect">
            <a:avLst/>
          </a:prstGeom>
        </p:spPr>
      </p:pic>
      <p:grpSp>
        <p:nvGrpSpPr>
          <p:cNvPr id="21" name="그룹 1011"/>
          <p:cNvGrpSpPr/>
          <p:nvPr/>
        </p:nvGrpSpPr>
        <p:grpSpPr>
          <a:xfrm rot="1910607">
            <a:off x="10476472" y="3857633"/>
            <a:ext cx="1057501" cy="1195482"/>
            <a:chOff x="7914843" y="5015940"/>
            <a:chExt cx="1057501" cy="755203"/>
          </a:xfrm>
        </p:grpSpPr>
        <p:pic>
          <p:nvPicPr>
            <p:cNvPr id="22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914843" y="5015940"/>
              <a:ext cx="1057501" cy="755203"/>
            </a:xfrm>
            <a:prstGeom prst="rect">
              <a:avLst/>
            </a:prstGeom>
          </p:spPr>
        </p:pic>
      </p:grpSp>
      <p:grpSp>
        <p:nvGrpSpPr>
          <p:cNvPr id="24" name="그룹 1011"/>
          <p:cNvGrpSpPr/>
          <p:nvPr/>
        </p:nvGrpSpPr>
        <p:grpSpPr>
          <a:xfrm rot="7641800">
            <a:off x="10573882" y="5134024"/>
            <a:ext cx="1057501" cy="742034"/>
            <a:chOff x="7914843" y="5015940"/>
            <a:chExt cx="1057501" cy="755203"/>
          </a:xfrm>
        </p:grpSpPr>
        <p:pic>
          <p:nvPicPr>
            <p:cNvPr id="25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914843" y="5015940"/>
              <a:ext cx="1057501" cy="755203"/>
            </a:xfrm>
            <a:prstGeom prst="rect">
              <a:avLst/>
            </a:prstGeom>
          </p:spPr>
        </p:pic>
      </p:grpSp>
      <p:grpSp>
        <p:nvGrpSpPr>
          <p:cNvPr id="26" name="그룹 1011"/>
          <p:cNvGrpSpPr/>
          <p:nvPr/>
        </p:nvGrpSpPr>
        <p:grpSpPr>
          <a:xfrm rot="16879238">
            <a:off x="3991819" y="6710815"/>
            <a:ext cx="1328119" cy="1588276"/>
            <a:chOff x="7914843" y="5015940"/>
            <a:chExt cx="1057501" cy="755203"/>
          </a:xfrm>
        </p:grpSpPr>
        <p:pic>
          <p:nvPicPr>
            <p:cNvPr id="2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914843" y="5015940"/>
              <a:ext cx="1057501" cy="755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66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6579" y="224416"/>
            <a:ext cx="8624996" cy="1192562"/>
            <a:chOff x="526579" y="224416"/>
            <a:chExt cx="8624996" cy="1192562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7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02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3314" y="869469"/>
              <a:ext cx="4064086" cy="5129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회원 정보 수정</a:t>
              </a:r>
              <a:r>
                <a:rPr kumimoji="0" lang="en-US" altLang="ko-KR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, </a:t>
              </a:r>
              <a:r>
                <a:rPr kumimoji="0" lang="ko-KR" altLang="en-US" sz="2642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마이 페이지</a:t>
              </a:r>
              <a:endParaRPr kumimoji="0" lang="en-US" sz="2642" b="0" i="0" u="none" strike="noStrike" kern="1200" cap="none" spc="0" normalizeH="0" baseline="0" noProof="0" dirty="0">
                <a:ln>
                  <a:noFill/>
                </a:ln>
                <a:solidFill>
                  <a:srgbClr val="898888"/>
                </a:solidFill>
                <a:effectLst/>
                <a:uLnTx/>
                <a:uFillTx/>
                <a:latin typeface="Calibri"/>
                <a:ea typeface="TDTD가온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56144" y="224416"/>
              <a:ext cx="3654056" cy="7280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42" b="1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 panose="020B0600000101010101" charset="-127"/>
                  <a:ea typeface="TDTD가온" panose="020B0600000101010101" charset="-127"/>
                  <a:cs typeface="+mn-cs"/>
                </a:rPr>
                <a:t>기능 소개</a:t>
              </a:r>
              <a:endParaRPr kumimoji="0" lang="en-US" sz="4042" b="1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  <a:cs typeface="+mn-cs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F123A3B-4459-2F18-D51C-C475FD23E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00200" y="8124155"/>
            <a:ext cx="6139390" cy="3471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4177" y="6217097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회원정보 수정을 통해 닉네임을 변경할 수 있고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비밀번호 찾기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),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변경이 가능합니다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 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프로필 사진도 수정이 가능합니다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88645" y="6631195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내가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좋아요를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누른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핫플레이스에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대한 조회가 가능합니다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726314"/>
            <a:ext cx="10033291" cy="46972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6" y="1726314"/>
            <a:ext cx="4408104" cy="40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1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6579" y="224416"/>
            <a:ext cx="8624996" cy="1192562"/>
            <a:chOff x="526579" y="224416"/>
            <a:chExt cx="8624996" cy="1192562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7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02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3314" y="869469"/>
              <a:ext cx="4064086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42" b="1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Admin</a:t>
              </a:r>
              <a:r>
                <a:rPr kumimoji="0" 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 </a:t>
              </a: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페이지</a:t>
              </a:r>
              <a:endParaRPr kumimoji="0" lang="en-US" sz="2642" b="0" i="0" u="none" strike="noStrike" kern="1200" cap="none" spc="0" normalizeH="0" baseline="0" noProof="0" dirty="0">
                <a:ln>
                  <a:noFill/>
                </a:ln>
                <a:solidFill>
                  <a:srgbClr val="898888"/>
                </a:solidFill>
                <a:effectLst/>
                <a:uLnTx/>
                <a:uFillTx/>
                <a:latin typeface="Calibri"/>
                <a:ea typeface="TDTD가온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56144" y="224416"/>
              <a:ext cx="3654056" cy="7280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42" b="1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 panose="020B0600000101010101" charset="-127"/>
                  <a:ea typeface="TDTD가온" panose="020B0600000101010101" charset="-127"/>
                  <a:cs typeface="+mn-cs"/>
                </a:rPr>
                <a:t>기능 소개</a:t>
              </a:r>
              <a:endParaRPr kumimoji="0" lang="en-US" sz="4042" b="1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  <a:cs typeface="+mn-cs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F123A3B-4459-2F18-D51C-C475FD23E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00200" y="8124155"/>
            <a:ext cx="6139390" cy="3471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59000" y="1866900"/>
            <a:ext cx="342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관리자 권한을 가진 유저는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모든 회원 정보를 조회할 수 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TDTD가온" panose="020B0600000101010101" charset="-127"/>
              <a:ea typeface="TDTD가온" panose="020B0600000101010101" charset="-127"/>
            </a:endParaRPr>
          </a:p>
          <a:p>
            <a:pPr>
              <a:defRPr/>
            </a:pPr>
            <a:r>
              <a:rPr lang="ko-KR" altLang="en-US" sz="2400" dirty="0">
                <a:solidFill>
                  <a:prstClr val="black"/>
                </a:solidFill>
                <a:latin typeface="TDTD가온" panose="020B0600000101010101" charset="-127"/>
                <a:ea typeface="TDTD가온" panose="020B0600000101010101" charset="-127"/>
              </a:rPr>
              <a:t>유사시 강제 탈퇴를 시킬 수 있습니다</a:t>
            </a:r>
            <a:r>
              <a:rPr lang="en-US" altLang="ko-KR" sz="2400" dirty="0">
                <a:solidFill>
                  <a:prstClr val="black"/>
                </a:solidFill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1760" y="628650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특정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회원의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게시글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댓글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활동내용을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볼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수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있습니다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6" y="1593921"/>
            <a:ext cx="13829504" cy="35441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7" t="60211" r="53194" b="-1667"/>
          <a:stretch/>
        </p:blipFill>
        <p:spPr>
          <a:xfrm>
            <a:off x="6006591" y="5315002"/>
            <a:ext cx="6201270" cy="3638497"/>
          </a:xfrm>
          <a:prstGeom prst="rect">
            <a:avLst/>
          </a:prstGeom>
        </p:spPr>
      </p:pic>
      <p:pic>
        <p:nvPicPr>
          <p:cNvPr id="13" name="Object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714444">
            <a:off x="12657122" y="1989616"/>
            <a:ext cx="2224042" cy="948462"/>
          </a:xfrm>
          <a:prstGeom prst="rect">
            <a:avLst/>
          </a:prstGeom>
        </p:spPr>
      </p:pic>
      <p:pic>
        <p:nvPicPr>
          <p:cNvPr id="19" name="Object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9256853">
            <a:off x="14329332" y="3618043"/>
            <a:ext cx="676856" cy="5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80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6579" y="224416"/>
            <a:ext cx="8624996" cy="1192562"/>
            <a:chOff x="526579" y="224416"/>
            <a:chExt cx="8624996" cy="1192562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7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02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3314" y="869469"/>
              <a:ext cx="4064086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계획 생성</a:t>
              </a:r>
              <a:endParaRPr kumimoji="0" lang="en-US" sz="2642" b="0" i="0" u="none" strike="noStrike" kern="1200" cap="none" spc="0" normalizeH="0" baseline="0" noProof="0" dirty="0">
                <a:ln>
                  <a:noFill/>
                </a:ln>
                <a:solidFill>
                  <a:srgbClr val="898888"/>
                </a:solidFill>
                <a:effectLst/>
                <a:uLnTx/>
                <a:uFillTx/>
                <a:latin typeface="Calibri"/>
                <a:ea typeface="TDTD가온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56144" y="224416"/>
              <a:ext cx="3654056" cy="7280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42" b="1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 panose="020B0600000101010101" charset="-127"/>
                  <a:ea typeface="TDTD가온" panose="020B0600000101010101" charset="-127"/>
                  <a:cs typeface="+mn-cs"/>
                </a:rPr>
                <a:t>기능 소개</a:t>
              </a:r>
              <a:endParaRPr kumimoji="0" lang="en-US" sz="4042" b="1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  <a:cs typeface="+mn-cs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F123A3B-4459-2F18-D51C-C475FD23E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00200" y="8124155"/>
            <a:ext cx="6139390" cy="3471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316" y="1591251"/>
            <a:ext cx="4597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지역별 관광지를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시도별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’,  ‘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구군별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’, 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유형별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’, 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이름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’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으로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검색할 수 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44200" y="6317926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카드를 누르면 해당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마커로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이동합니다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79275" y="3414030"/>
            <a:ext cx="17611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일자와 메모를 추가해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여행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계획을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추가할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수 있고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,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문제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발생시 초기화 할 수 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94380" y="3312894"/>
            <a:ext cx="1812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마커를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누르면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계획을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추가할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수 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7" y="2821094"/>
            <a:ext cx="7154282" cy="53650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87" y="2492992"/>
            <a:ext cx="5535098" cy="5365078"/>
          </a:xfrm>
          <a:prstGeom prst="rect">
            <a:avLst/>
          </a:prstGeom>
        </p:spPr>
      </p:pic>
      <p:pic>
        <p:nvPicPr>
          <p:cNvPr id="21" name="Object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9204582" flipH="1">
            <a:off x="11967674" y="5727527"/>
            <a:ext cx="789867" cy="675517"/>
          </a:xfrm>
          <a:prstGeom prst="rect">
            <a:avLst/>
          </a:prstGeom>
        </p:spPr>
      </p:pic>
      <p:pic>
        <p:nvPicPr>
          <p:cNvPr id="22" name="Object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869892">
            <a:off x="11992884" y="3980655"/>
            <a:ext cx="1414896" cy="603395"/>
          </a:xfrm>
          <a:prstGeom prst="rect">
            <a:avLst/>
          </a:prstGeom>
        </p:spPr>
      </p:pic>
      <p:pic>
        <p:nvPicPr>
          <p:cNvPr id="23" name="Object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8916694">
            <a:off x="7434901" y="3809496"/>
            <a:ext cx="640344" cy="5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6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6579" y="224416"/>
            <a:ext cx="8624996" cy="1192562"/>
            <a:chOff x="526579" y="224416"/>
            <a:chExt cx="8624996" cy="1192562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7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02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3314" y="869469"/>
              <a:ext cx="4064086" cy="5129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나의 여행 계획 확인</a:t>
              </a:r>
              <a:endParaRPr kumimoji="0" lang="en-US" sz="2642" b="0" i="0" u="none" strike="noStrike" kern="1200" cap="none" spc="0" normalizeH="0" baseline="0" noProof="0" dirty="0">
                <a:ln>
                  <a:noFill/>
                </a:ln>
                <a:solidFill>
                  <a:srgbClr val="898888"/>
                </a:solidFill>
                <a:effectLst/>
                <a:uLnTx/>
                <a:uFillTx/>
                <a:latin typeface="Calibri"/>
                <a:ea typeface="TDTD가온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56144" y="224416"/>
              <a:ext cx="3654056" cy="7280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42" b="1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 panose="020B0600000101010101" charset="-127"/>
                  <a:ea typeface="TDTD가온" panose="020B0600000101010101" charset="-127"/>
                  <a:cs typeface="+mn-cs"/>
                </a:rPr>
                <a:t>기능 소개</a:t>
              </a:r>
              <a:endParaRPr kumimoji="0" lang="en-US" sz="4042" b="1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  <a:cs typeface="+mn-cs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F123A3B-4459-2F18-D51C-C475FD23E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00200" y="8124155"/>
            <a:ext cx="6139390" cy="3471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11331" y="1568048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추가한 계획을 볼 수 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메모해 둔 내용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/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일자 정보가 표시됩니다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87704" y="5897773"/>
            <a:ext cx="1986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추가한 계획 별로 탭이 나뉩니다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41341" y="1660688"/>
            <a:ext cx="20168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타임라인을 통해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계획을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확인할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수 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7568" y="3200906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계획해 둔 일정대로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경로 조회가 가능합니다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개략적인 예상 시간도 확인할 수 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31" y="2445518"/>
            <a:ext cx="5590106" cy="56786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707" y="3211655"/>
            <a:ext cx="6224098" cy="6203235"/>
          </a:xfrm>
          <a:prstGeom prst="rect">
            <a:avLst/>
          </a:prstGeom>
        </p:spPr>
      </p:pic>
      <p:pic>
        <p:nvPicPr>
          <p:cNvPr id="16" name="Object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1518292">
            <a:off x="5017251" y="5626145"/>
            <a:ext cx="2181962" cy="914258"/>
          </a:xfrm>
          <a:prstGeom prst="rect">
            <a:avLst/>
          </a:prstGeom>
        </p:spPr>
      </p:pic>
      <p:pic>
        <p:nvPicPr>
          <p:cNvPr id="19" name="Object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9528174">
            <a:off x="5042392" y="3797582"/>
            <a:ext cx="2224042" cy="948462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2F123A3B-4459-2F18-D51C-C475FD23E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9422" y="7985257"/>
            <a:ext cx="6139390" cy="3471546"/>
          </a:xfrm>
          <a:prstGeom prst="rect">
            <a:avLst/>
          </a:prstGeom>
        </p:spPr>
      </p:pic>
      <p:pic>
        <p:nvPicPr>
          <p:cNvPr id="22" name="Object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6628975">
            <a:off x="2031137" y="2357560"/>
            <a:ext cx="634916" cy="5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4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6579" y="224416"/>
            <a:ext cx="8624996" cy="1192562"/>
            <a:chOff x="526579" y="224416"/>
            <a:chExt cx="8624996" cy="1192562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7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02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3314" y="869469"/>
              <a:ext cx="4064086" cy="4741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4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핫플</a:t>
              </a: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 자랑하기</a:t>
              </a:r>
              <a:endParaRPr kumimoji="0" lang="en-US" sz="2642" b="0" i="0" u="none" strike="noStrike" kern="1200" cap="none" spc="0" normalizeH="0" baseline="0" noProof="0" dirty="0">
                <a:ln>
                  <a:noFill/>
                </a:ln>
                <a:solidFill>
                  <a:srgbClr val="898888"/>
                </a:solidFill>
                <a:effectLst/>
                <a:uLnTx/>
                <a:uFillTx/>
                <a:latin typeface="Calibri"/>
                <a:ea typeface="TDTD가온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56144" y="224416"/>
              <a:ext cx="3654056" cy="7280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42" b="1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 panose="020B0600000101010101" charset="-127"/>
                  <a:ea typeface="TDTD가온" panose="020B0600000101010101" charset="-127"/>
                  <a:cs typeface="+mn-cs"/>
                </a:rPr>
                <a:t>기능 소개</a:t>
              </a:r>
              <a:endParaRPr kumimoji="0" lang="en-US" sz="4042" b="1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  <a:cs typeface="+mn-cs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F123A3B-4459-2F18-D51C-C475FD23E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00200" y="8124155"/>
            <a:ext cx="6139390" cy="3471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7357" y="2063592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핫플레이스를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등록합니다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사진을 올릴 수 있고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, 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올릴 사진에 대한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미리보기가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가능합니다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572" y="5295900"/>
            <a:ext cx="167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핫플레이스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좋아요순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최신순으로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정렬됩니다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0" y="2017425"/>
            <a:ext cx="3822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제목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작성자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주소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별로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가온" panose="020B0600000101010101" charset="-127"/>
              <a:ea typeface="TDTD가온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검색이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가능합니다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966" y="2848422"/>
            <a:ext cx="6492649" cy="62872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57" y="3735377"/>
            <a:ext cx="639071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0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6579" y="224416"/>
            <a:ext cx="8624996" cy="1192562"/>
            <a:chOff x="526579" y="224416"/>
            <a:chExt cx="8624996" cy="1192562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7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02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3314" y="869469"/>
              <a:ext cx="4064086" cy="4741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동행 게시판</a:t>
              </a:r>
              <a:endParaRPr kumimoji="0" lang="en-US" sz="2642" b="0" i="0" u="none" strike="noStrike" kern="1200" cap="none" spc="0" normalizeH="0" baseline="0" noProof="0" dirty="0">
                <a:ln>
                  <a:noFill/>
                </a:ln>
                <a:solidFill>
                  <a:srgbClr val="898888"/>
                </a:solidFill>
                <a:effectLst/>
                <a:uLnTx/>
                <a:uFillTx/>
                <a:latin typeface="Calibri"/>
                <a:ea typeface="TDTD가온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56144" y="224416"/>
              <a:ext cx="3654056" cy="7280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42" b="1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 panose="020B0600000101010101" charset="-127"/>
                  <a:ea typeface="TDTD가온" panose="020B0600000101010101" charset="-127"/>
                  <a:cs typeface="+mn-cs"/>
                </a:rPr>
                <a:t>기능 소개</a:t>
              </a:r>
              <a:endParaRPr kumimoji="0" lang="en-US" sz="4042" b="1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  <a:cs typeface="+mn-cs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F123A3B-4459-2F18-D51C-C475FD23E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00200" y="8124155"/>
            <a:ext cx="6139390" cy="3471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10200" y="1963718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동행을 모집하는 글을 작성합니다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마커를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선택하고 정보를 입력합니다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21009" y="3800996"/>
            <a:ext cx="2733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댓글을 통해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모집의사를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 표현할 수 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980591" y="6386965"/>
            <a:ext cx="2757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관리자의 글은 공지사항으로 표시되며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일반 사용자의 글은 흰색으로 표현됩니다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89" y="5506872"/>
            <a:ext cx="5388913" cy="45714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9" y="2794715"/>
            <a:ext cx="9192902" cy="49595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952500"/>
            <a:ext cx="4974841" cy="44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28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6579" y="228965"/>
            <a:ext cx="8624996" cy="1188013"/>
            <a:chOff x="526579" y="228965"/>
            <a:chExt cx="8624996" cy="1188013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7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0</a:t>
              </a:r>
              <a:r>
                <a:rPr lang="en-US" sz="7299" dirty="0">
                  <a:solidFill>
                    <a:srgbClr val="112838"/>
                  </a:solidFill>
                  <a:latin typeface="TDTD가온"/>
                </a:rPr>
                <a:t>3</a:t>
              </a: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3314" y="869469"/>
              <a:ext cx="4064086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장단점 및 시장성</a:t>
              </a:r>
              <a:endParaRPr kumimoji="0" lang="en-US" sz="2642" b="0" i="0" u="none" strike="noStrike" kern="1200" cap="none" spc="0" normalizeH="0" baseline="0" noProof="0" dirty="0">
                <a:ln>
                  <a:noFill/>
                </a:ln>
                <a:solidFill>
                  <a:srgbClr val="898888"/>
                </a:solidFill>
                <a:effectLst/>
                <a:uLnTx/>
                <a:uFillTx/>
                <a:latin typeface="Calibri"/>
                <a:ea typeface="TDTD가온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56144" y="228965"/>
              <a:ext cx="3425456" cy="7280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42" b="1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 panose="020B0600000101010101" charset="-127"/>
                  <a:ea typeface="TDTD가온" panose="020B0600000101010101" charset="-127"/>
                  <a:cs typeface="+mn-cs"/>
                </a:rPr>
                <a:t>장단점 및 시장성</a:t>
              </a:r>
              <a:endParaRPr kumimoji="0" lang="en-US" sz="4042" b="1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  <a:cs typeface="+mn-cs"/>
              </a:endParaRPr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569C17BB-0DED-3ABC-46B7-9D6BA3423B39}"/>
              </a:ext>
            </a:extLst>
          </p:cNvPr>
          <p:cNvSpPr txBox="1"/>
          <p:nvPr/>
        </p:nvSpPr>
        <p:spPr>
          <a:xfrm>
            <a:off x="1143000" y="2974705"/>
            <a:ext cx="7561529" cy="2225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4048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커뮤니티 강화</a:t>
            </a:r>
            <a:r>
              <a:rPr kumimoji="0" lang="en-US" altLang="ko-KR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/>
            </a:r>
            <a:br>
              <a:rPr kumimoji="0" lang="en-US" altLang="ko-KR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</a:br>
            <a:r>
              <a:rPr kumimoji="0" lang="ko-KR" altLang="en-US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오프라인 사회 경험 제공</a:t>
            </a:r>
            <a:endParaRPr kumimoji="0" lang="en-US" altLang="ko-KR" sz="3213" b="0" i="0" u="none" strike="noStrike" kern="1200" cap="none" spc="0" normalizeH="0" baseline="0" noProof="0" dirty="0">
              <a:ln>
                <a:noFill/>
              </a:ln>
              <a:solidFill>
                <a:srgbClr val="112838"/>
              </a:solidFill>
              <a:effectLst/>
              <a:uLnTx/>
              <a:uFillTx/>
              <a:latin typeface="Calibri"/>
              <a:ea typeface="TDTD가온"/>
              <a:cs typeface="+mn-cs"/>
            </a:endParaRPr>
          </a:p>
          <a:p>
            <a:pPr marL="804048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지역기반 동행 서비스</a:t>
            </a:r>
            <a:r>
              <a:rPr kumimoji="0" lang="en-US" altLang="ko-KR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 -&gt; </a:t>
            </a:r>
            <a:r>
              <a:rPr kumimoji="0" lang="ko-KR" altLang="en-US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지역 특화 그룹 생성</a:t>
            </a:r>
            <a:endParaRPr kumimoji="0" lang="en-US" altLang="ko-KR" sz="3213" b="0" i="0" u="none" strike="noStrike" kern="1200" cap="none" spc="0" normalizeH="0" baseline="0" noProof="0" dirty="0">
              <a:ln>
                <a:noFill/>
              </a:ln>
              <a:solidFill>
                <a:srgbClr val="112838"/>
              </a:solidFill>
              <a:effectLst/>
              <a:uLnTx/>
              <a:uFillTx/>
              <a:latin typeface="Calibri"/>
              <a:ea typeface="TDTD가온"/>
              <a:cs typeface="+mn-cs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F4B6DAB-ECBE-5883-999B-638EFCBFC226}"/>
              </a:ext>
            </a:extLst>
          </p:cNvPr>
          <p:cNvSpPr txBox="1"/>
          <p:nvPr/>
        </p:nvSpPr>
        <p:spPr>
          <a:xfrm>
            <a:off x="1143000" y="2205813"/>
            <a:ext cx="5333999" cy="617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848" marR="0" lvl="1" indent="0" algn="l" defTabSz="914400" rtl="0" eaLnBrk="1" fontAlgn="auto" latinLnBrk="0" hangingPunct="1">
              <a:lnSpc>
                <a:spcPts val="4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동행 서비스 제공</a:t>
            </a:r>
            <a:endParaRPr kumimoji="0" lang="en-US" altLang="ko-KR" sz="4500" b="0" i="0" u="none" strike="noStrike" kern="1200" cap="none" spc="0" normalizeH="0" baseline="0" noProof="0" dirty="0">
              <a:ln>
                <a:noFill/>
              </a:ln>
              <a:solidFill>
                <a:srgbClr val="112838"/>
              </a:solidFill>
              <a:effectLst/>
              <a:uLnTx/>
              <a:uFillTx/>
              <a:latin typeface="Calibri"/>
              <a:ea typeface="TDTD가온"/>
              <a:cs typeface="+mn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F123A3B-4459-2F18-D51C-C475FD23E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00200" y="8124155"/>
            <a:ext cx="6139390" cy="3471546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B018E036-30E8-8BF1-71C9-D020A538719F}"/>
              </a:ext>
            </a:extLst>
          </p:cNvPr>
          <p:cNvSpPr txBox="1"/>
          <p:nvPr/>
        </p:nvSpPr>
        <p:spPr>
          <a:xfrm>
            <a:off x="1168357" y="5748156"/>
            <a:ext cx="5333999" cy="617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848" marR="0" lvl="1" indent="0" algn="l" defTabSz="914400" rtl="0" eaLnBrk="1" fontAlgn="auto" latinLnBrk="0" hangingPunct="1">
              <a:lnSpc>
                <a:spcPts val="4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동행 서비스 제공</a:t>
            </a:r>
            <a:endParaRPr kumimoji="0" lang="en-US" altLang="ko-KR" sz="4500" b="0" i="0" u="none" strike="noStrike" kern="1200" cap="none" spc="0" normalizeH="0" baseline="0" noProof="0" dirty="0">
              <a:ln>
                <a:noFill/>
              </a:ln>
              <a:solidFill>
                <a:srgbClr val="112838"/>
              </a:solidFill>
              <a:effectLst/>
              <a:uLnTx/>
              <a:uFillTx/>
              <a:latin typeface="Calibri"/>
              <a:ea typeface="TDTD가온"/>
              <a:cs typeface="+mn-cs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9FB9E35F-F502-85A0-7544-07B5B7FD58B8}"/>
              </a:ext>
            </a:extLst>
          </p:cNvPr>
          <p:cNvSpPr txBox="1"/>
          <p:nvPr/>
        </p:nvSpPr>
        <p:spPr>
          <a:xfrm>
            <a:off x="1168357" y="6578983"/>
            <a:ext cx="7561529" cy="665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848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-</a:t>
            </a:r>
            <a:r>
              <a:rPr kumimoji="0" lang="ko-KR" altLang="en-US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 모바일 서비스 </a:t>
            </a:r>
            <a:r>
              <a:rPr kumimoji="0" lang="ko-KR" altLang="en-US" sz="3213" b="0" i="0" u="none" strike="noStrike" kern="1200" cap="none" spc="0" normalizeH="0" baseline="0" noProof="0" dirty="0" err="1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미제공</a:t>
            </a:r>
            <a:endParaRPr kumimoji="0" lang="en-US" altLang="ko-KR" sz="3213" b="0" i="0" u="none" strike="noStrike" kern="1200" cap="none" spc="0" normalizeH="0" baseline="0" noProof="0" dirty="0">
              <a:ln>
                <a:noFill/>
              </a:ln>
              <a:solidFill>
                <a:srgbClr val="112838"/>
              </a:solidFill>
              <a:effectLst/>
              <a:uLnTx/>
              <a:uFillTx/>
              <a:latin typeface="Calibri"/>
              <a:ea typeface="TDTD가온"/>
              <a:cs typeface="+mn-cs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FB305EF4-A5E2-AC7B-048D-E6691F692E6E}"/>
              </a:ext>
            </a:extLst>
          </p:cNvPr>
          <p:cNvSpPr txBox="1"/>
          <p:nvPr/>
        </p:nvSpPr>
        <p:spPr>
          <a:xfrm>
            <a:off x="8973871" y="2864392"/>
            <a:ext cx="7561529" cy="140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848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- </a:t>
            </a:r>
            <a:r>
              <a:rPr kumimoji="0" lang="ko-KR" altLang="en-US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여행 경험 공유</a:t>
            </a:r>
            <a:endParaRPr kumimoji="0" lang="en-US" altLang="ko-KR" sz="3213" b="0" i="0" u="none" strike="noStrike" kern="1200" cap="none" spc="0" normalizeH="0" baseline="0" noProof="0" dirty="0">
              <a:ln>
                <a:noFill/>
              </a:ln>
              <a:solidFill>
                <a:srgbClr val="112838"/>
              </a:solidFill>
              <a:effectLst/>
              <a:uLnTx/>
              <a:uFillTx/>
              <a:latin typeface="Calibri"/>
              <a:ea typeface="TDTD가온"/>
              <a:cs typeface="+mn-cs"/>
            </a:endParaRPr>
          </a:p>
          <a:p>
            <a:pPr marL="346848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- </a:t>
            </a:r>
            <a:r>
              <a:rPr kumimoji="0" lang="ko-KR" altLang="en-US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동행 특화 </a:t>
            </a:r>
            <a:endParaRPr kumimoji="0" lang="en-US" altLang="ko-KR" sz="3213" b="0" i="0" u="none" strike="noStrike" kern="1200" cap="none" spc="0" normalizeH="0" baseline="0" noProof="0" dirty="0">
              <a:ln>
                <a:noFill/>
              </a:ln>
              <a:solidFill>
                <a:srgbClr val="112838"/>
              </a:solidFill>
              <a:effectLst/>
              <a:uLnTx/>
              <a:uFillTx/>
              <a:latin typeface="Calibri"/>
              <a:ea typeface="TDTD가온"/>
              <a:cs typeface="+mn-cs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B72EEE4E-3F9E-A945-0D07-C9CB388496C0}"/>
              </a:ext>
            </a:extLst>
          </p:cNvPr>
          <p:cNvSpPr txBox="1"/>
          <p:nvPr/>
        </p:nvSpPr>
        <p:spPr>
          <a:xfrm>
            <a:off x="8973871" y="2095500"/>
            <a:ext cx="5333999" cy="617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848" marR="0" lvl="1" indent="0" algn="l" defTabSz="914400" rtl="0" eaLnBrk="1" fontAlgn="auto" latinLnBrk="0" hangingPunct="1">
              <a:lnSpc>
                <a:spcPts val="4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소셜 미디어 마케팅</a:t>
            </a:r>
            <a:endParaRPr kumimoji="0" lang="en-US" altLang="ko-KR" sz="4500" b="0" i="0" u="none" strike="noStrike" kern="1200" cap="none" spc="0" normalizeH="0" baseline="0" noProof="0" dirty="0">
              <a:ln>
                <a:noFill/>
              </a:ln>
              <a:solidFill>
                <a:srgbClr val="112838"/>
              </a:solidFill>
              <a:effectLst/>
              <a:uLnTx/>
              <a:uFillTx/>
              <a:latin typeface="Calibri"/>
              <a:ea typeface="TDTD가온"/>
              <a:cs typeface="+mn-c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807D178-D2F9-DACA-B206-337EF6688169}"/>
              </a:ext>
            </a:extLst>
          </p:cNvPr>
          <p:cNvSpPr txBox="1"/>
          <p:nvPr/>
        </p:nvSpPr>
        <p:spPr>
          <a:xfrm>
            <a:off x="8973871" y="6445792"/>
            <a:ext cx="7561529" cy="140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4048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여행 관련 기업 이벤트 </a:t>
            </a:r>
            <a:r>
              <a:rPr kumimoji="0" lang="ko-KR" altLang="en-US" sz="3213" b="0" i="0" u="none" strike="noStrike" kern="1200" cap="none" spc="0" normalizeH="0" baseline="0" noProof="0" dirty="0" err="1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주최사와</a:t>
            </a:r>
            <a:r>
              <a:rPr kumimoji="0" lang="ko-KR" altLang="en-US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 협력</a:t>
            </a:r>
            <a:endParaRPr kumimoji="0" lang="en-US" altLang="ko-KR" sz="3213" b="0" i="0" u="none" strike="noStrike" kern="1200" cap="none" spc="0" normalizeH="0" baseline="0" noProof="0" dirty="0">
              <a:ln>
                <a:noFill/>
              </a:ln>
              <a:solidFill>
                <a:srgbClr val="112838"/>
              </a:solidFill>
              <a:effectLst/>
              <a:uLnTx/>
              <a:uFillTx/>
              <a:latin typeface="Calibri"/>
              <a:ea typeface="TDTD가온"/>
              <a:cs typeface="+mn-cs"/>
            </a:endParaRPr>
          </a:p>
          <a:p>
            <a:pPr marL="804048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특별 할인 혜택</a:t>
            </a:r>
            <a:r>
              <a:rPr kumimoji="0" lang="en-US" altLang="ko-KR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, </a:t>
            </a:r>
            <a:r>
              <a:rPr kumimoji="0" lang="ko-KR" altLang="en-US" sz="3213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이벤트 제공</a:t>
            </a:r>
            <a:endParaRPr kumimoji="0" lang="en-US" altLang="ko-KR" sz="3213" b="0" i="0" u="none" strike="noStrike" kern="1200" cap="none" spc="0" normalizeH="0" baseline="0" noProof="0" dirty="0">
              <a:ln>
                <a:noFill/>
              </a:ln>
              <a:solidFill>
                <a:srgbClr val="112838"/>
              </a:solidFill>
              <a:effectLst/>
              <a:uLnTx/>
              <a:uFillTx/>
              <a:latin typeface="Calibri"/>
              <a:ea typeface="TDTD가온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EA02C-55EC-D586-4EA9-943D5C952C90}"/>
              </a:ext>
            </a:extLst>
          </p:cNvPr>
          <p:cNvSpPr txBox="1"/>
          <p:nvPr/>
        </p:nvSpPr>
        <p:spPr>
          <a:xfrm>
            <a:off x="8973871" y="5676900"/>
            <a:ext cx="5333999" cy="617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848" marR="0" lvl="1" indent="0" algn="l" defTabSz="914400" rtl="0" eaLnBrk="1" fontAlgn="auto" latinLnBrk="0" hangingPunct="1">
              <a:lnSpc>
                <a:spcPts val="4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협력사와</a:t>
            </a: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Calibri"/>
                <a:ea typeface="TDTD가온"/>
                <a:cs typeface="+mn-cs"/>
              </a:rPr>
              <a:t> 제휴</a:t>
            </a:r>
            <a:endParaRPr kumimoji="0" lang="en-US" altLang="ko-KR" sz="4500" b="0" i="0" u="none" strike="noStrike" kern="1200" cap="none" spc="0" normalizeH="0" baseline="0" noProof="0" dirty="0">
              <a:ln>
                <a:noFill/>
              </a:ln>
              <a:solidFill>
                <a:srgbClr val="112838"/>
              </a:solidFill>
              <a:effectLst/>
              <a:uLnTx/>
              <a:uFillTx/>
              <a:latin typeface="Calibri"/>
              <a:ea typeface="TDTD가온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56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6579" y="228965"/>
            <a:ext cx="8624996" cy="1188013"/>
            <a:chOff x="526579" y="228965"/>
            <a:chExt cx="8624996" cy="1188013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7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03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3314" y="869469"/>
              <a:ext cx="4521286" cy="4741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42" b="0" i="0" u="none" strike="noStrike" kern="1200" cap="none" spc="0" normalizeH="0" baseline="0" noProof="0" dirty="0">
                  <a:ln>
                    <a:noFill/>
                  </a:ln>
                  <a:solidFill>
                    <a:srgbClr val="898888"/>
                  </a:solidFill>
                  <a:effectLst/>
                  <a:uLnTx/>
                  <a:uFillTx/>
                  <a:latin typeface="Calibri"/>
                  <a:ea typeface="TDTD가온"/>
                  <a:cs typeface="+mn-cs"/>
                </a:rPr>
                <a:t>실행 영상</a:t>
              </a:r>
              <a:endParaRPr kumimoji="0" lang="en-US" sz="2642" b="0" i="0" u="none" strike="noStrike" kern="1200" cap="none" spc="0" normalizeH="0" baseline="0" noProof="0" dirty="0">
                <a:ln>
                  <a:noFill/>
                </a:ln>
                <a:solidFill>
                  <a:srgbClr val="898888"/>
                </a:solidFill>
                <a:effectLst/>
                <a:uLnTx/>
                <a:uFillTx/>
                <a:latin typeface="Calibri"/>
                <a:ea typeface="TDTD가온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56144" y="228965"/>
              <a:ext cx="2663456" cy="7280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4042" b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실행 영상</a:t>
              </a:r>
              <a:endParaRPr kumimoji="0" lang="en-US" sz="4042" b="1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99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4334"/>
            <a:ext cx="14639925" cy="717946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624567">
            <a:off x="8564933" y="4654276"/>
            <a:ext cx="6198688" cy="190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6041" lvl="1" indent="-513021">
              <a:lnSpc>
                <a:spcPts val="5037"/>
              </a:lnSpc>
              <a:buFont typeface="Arial"/>
              <a:buChar char="•"/>
            </a:pPr>
            <a:r>
              <a:rPr lang="en-US" sz="4000" dirty="0" err="1">
                <a:solidFill>
                  <a:srgbClr val="112838"/>
                </a:solidFill>
                <a:ea typeface="TDTD가온"/>
              </a:rPr>
              <a:t>프로젝트</a:t>
            </a:r>
            <a:r>
              <a:rPr lang="en-US" sz="4000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4000" dirty="0" err="1">
                <a:solidFill>
                  <a:srgbClr val="112838"/>
                </a:solidFill>
                <a:ea typeface="TDTD가온"/>
              </a:rPr>
              <a:t>설명</a:t>
            </a:r>
            <a:endParaRPr lang="en-US" sz="4000" dirty="0">
              <a:solidFill>
                <a:srgbClr val="112838"/>
              </a:solidFill>
              <a:ea typeface="TDTD가온"/>
            </a:endParaRPr>
          </a:p>
          <a:p>
            <a:pPr marL="1026041" lvl="1" indent="-513021">
              <a:lnSpc>
                <a:spcPts val="5037"/>
              </a:lnSpc>
              <a:buFont typeface="Arial"/>
              <a:buChar char="•"/>
            </a:pPr>
            <a:r>
              <a:rPr lang="en-US" sz="4000" dirty="0" err="1">
                <a:solidFill>
                  <a:srgbClr val="112838"/>
                </a:solidFill>
                <a:ea typeface="TDTD가온"/>
              </a:rPr>
              <a:t>구현</a:t>
            </a:r>
            <a:r>
              <a:rPr lang="en-US" sz="4000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4000" dirty="0" err="1">
                <a:solidFill>
                  <a:srgbClr val="112838"/>
                </a:solidFill>
                <a:ea typeface="TDTD가온"/>
              </a:rPr>
              <a:t>내용</a:t>
            </a:r>
            <a:endParaRPr lang="en-US" sz="4000" dirty="0">
              <a:solidFill>
                <a:srgbClr val="112838"/>
              </a:solidFill>
              <a:ea typeface="TDTD가온"/>
            </a:endParaRPr>
          </a:p>
          <a:p>
            <a:pPr marL="1026041" lvl="1" indent="-513021">
              <a:lnSpc>
                <a:spcPts val="5037"/>
              </a:lnSpc>
              <a:buFont typeface="Arial"/>
              <a:buChar char="•"/>
            </a:pPr>
            <a:r>
              <a:rPr lang="en-US" sz="4000" dirty="0" err="1">
                <a:solidFill>
                  <a:srgbClr val="112838"/>
                </a:solidFill>
                <a:ea typeface="TDTD가온"/>
              </a:rPr>
              <a:t>실행</a:t>
            </a:r>
            <a:r>
              <a:rPr lang="en-US" sz="4000" dirty="0">
                <a:solidFill>
                  <a:srgbClr val="112838"/>
                </a:solidFill>
                <a:ea typeface="TDTD가온"/>
              </a:rPr>
              <a:t> </a:t>
            </a:r>
            <a:r>
              <a:rPr lang="ko-KR" altLang="en-US" sz="4000" dirty="0">
                <a:solidFill>
                  <a:srgbClr val="112838"/>
                </a:solidFill>
                <a:ea typeface="TDTD가온"/>
              </a:rPr>
              <a:t>영상</a:t>
            </a:r>
            <a:endParaRPr lang="en-US" altLang="ko-KR" sz="4000" dirty="0">
              <a:solidFill>
                <a:srgbClr val="112838"/>
              </a:solidFill>
              <a:ea typeface="TDTD가온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297801"/>
            <a:ext cx="10247852" cy="128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87"/>
              </a:lnSpc>
            </a:pPr>
            <a:r>
              <a:rPr lang="en-US" sz="9328" dirty="0" err="1">
                <a:solidFill>
                  <a:srgbClr val="112838"/>
                </a:solidFill>
                <a:ea typeface="TDTD가온"/>
              </a:rPr>
              <a:t>목차</a:t>
            </a:r>
            <a:endParaRPr lang="en-US" sz="9328" dirty="0">
              <a:solidFill>
                <a:srgbClr val="112838"/>
              </a:solidFill>
              <a:ea typeface="TDTD가온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020800" y="-1528844"/>
            <a:ext cx="6139390" cy="3471546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00200" y="8124155"/>
            <a:ext cx="6139390" cy="34715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6579" y="401359"/>
            <a:ext cx="14292549" cy="5512173"/>
            <a:chOff x="526579" y="401359"/>
            <a:chExt cx="14292549" cy="5512173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73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99" b="0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03314" y="869469"/>
              <a:ext cx="4521286" cy="4741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42" b="0" i="0" u="none" strike="noStrike" kern="1200" cap="none" spc="0" normalizeH="0" baseline="0" noProof="0" dirty="0">
                <a:ln>
                  <a:noFill/>
                </a:ln>
                <a:solidFill>
                  <a:srgbClr val="898888"/>
                </a:solidFill>
                <a:effectLst/>
                <a:uLnTx/>
                <a:uFillTx/>
                <a:latin typeface="Calibri"/>
                <a:ea typeface="TDTD가온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934200" y="4991100"/>
              <a:ext cx="7884928" cy="9224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6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1200" cap="none" spc="0" normalizeH="0" baseline="0" noProof="0" dirty="0">
                  <a:ln>
                    <a:noFill/>
                  </a:ln>
                  <a:solidFill>
                    <a:srgbClr val="112838"/>
                  </a:solidFill>
                  <a:effectLst/>
                  <a:uLnTx/>
                  <a:uFillTx/>
                  <a:latin typeface="TDTD가온" panose="020B0600000101010101" charset="-127"/>
                  <a:ea typeface="TDTD가온" panose="020B0600000101010101" charset="-127"/>
                  <a:cs typeface="+mn-cs"/>
                </a:rPr>
                <a:t>감사합니다</a:t>
              </a:r>
              <a:endPara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112838"/>
                </a:solidFill>
                <a:effectLst/>
                <a:uLnTx/>
                <a:uFillTx/>
                <a:latin typeface="TDTD가온" panose="020B0600000101010101" charset="-127"/>
                <a:ea typeface="TDTD가온" panose="020B0600000101010101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23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75" y="4364631"/>
            <a:ext cx="11974425" cy="59223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734800" y="3602665"/>
            <a:ext cx="6053817" cy="60538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9650" y="1796828"/>
            <a:ext cx="6667904" cy="69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9"/>
              </a:lnSpc>
            </a:pPr>
            <a:r>
              <a:rPr lang="ko-KR" altLang="en-US" sz="5000" b="1" dirty="0">
                <a:solidFill>
                  <a:srgbClr val="112838"/>
                </a:solidFill>
                <a:ea typeface="TDTD가온"/>
              </a:rPr>
              <a:t>프로젝트</a:t>
            </a:r>
            <a:r>
              <a:rPr lang="en-US" sz="5000" b="1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5000" b="1" dirty="0" err="1">
                <a:solidFill>
                  <a:srgbClr val="112838"/>
                </a:solidFill>
                <a:ea typeface="TDTD가온"/>
              </a:rPr>
              <a:t>목표</a:t>
            </a:r>
            <a:endParaRPr lang="en-US" sz="5000" b="1" dirty="0">
              <a:solidFill>
                <a:srgbClr val="112838"/>
              </a:solidFill>
              <a:ea typeface="TDTD가온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236982" y="1247594"/>
            <a:ext cx="5414911" cy="30618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877363" y="-1224834"/>
            <a:ext cx="5414911" cy="30618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076913" y="647248"/>
            <a:ext cx="3204399" cy="195177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29082" y="2852197"/>
            <a:ext cx="8617421" cy="6113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695" lvl="1" indent="-346847">
              <a:lnSpc>
                <a:spcPts val="4819"/>
              </a:lnSpc>
              <a:buFont typeface="Arial"/>
              <a:buChar char="•"/>
            </a:pPr>
            <a:r>
              <a:rPr lang="en-US" sz="3213" dirty="0" err="1">
                <a:solidFill>
                  <a:srgbClr val="112838"/>
                </a:solidFill>
                <a:ea typeface="TDTD가온"/>
              </a:rPr>
              <a:t>여행자들은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자신의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여행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일정을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세우고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,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다양한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관광지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정보를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찾아보며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최적의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여행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경로를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설정</a:t>
            </a:r>
            <a:endParaRPr lang="en-US" sz="3213" dirty="0">
              <a:solidFill>
                <a:srgbClr val="112838"/>
              </a:solidFill>
              <a:ea typeface="TDTD가온"/>
            </a:endParaRPr>
          </a:p>
          <a:p>
            <a:pPr marL="346848" lvl="1">
              <a:lnSpc>
                <a:spcPts val="4819"/>
              </a:lnSpc>
            </a:pPr>
            <a:endParaRPr lang="en-US" sz="3213" dirty="0">
              <a:solidFill>
                <a:srgbClr val="112838"/>
              </a:solidFill>
              <a:ea typeface="TDTD가온"/>
            </a:endParaRPr>
          </a:p>
          <a:p>
            <a:pPr marL="693695" lvl="1" indent="-346847">
              <a:lnSpc>
                <a:spcPts val="4819"/>
              </a:lnSpc>
              <a:buFont typeface="Arial"/>
              <a:buChar char="•"/>
            </a:pPr>
            <a:r>
              <a:rPr lang="en-US" sz="3213" dirty="0" err="1">
                <a:solidFill>
                  <a:srgbClr val="112838"/>
                </a:solidFill>
                <a:ea typeface="TDTD가온"/>
              </a:rPr>
              <a:t>한국관광공사에서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제공하는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지역별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관광지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정보를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활용하여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다양한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관광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명소를</a:t>
            </a:r>
            <a:r>
              <a:rPr lang="en-US" sz="3213" dirty="0">
                <a:solidFill>
                  <a:srgbClr val="112838"/>
                </a:solidFill>
                <a:ea typeface="TDTD가온"/>
              </a:rPr>
              <a:t> </a:t>
            </a:r>
            <a:r>
              <a:rPr lang="en-US" sz="3213" dirty="0" err="1">
                <a:solidFill>
                  <a:srgbClr val="112838"/>
                </a:solidFill>
                <a:ea typeface="TDTD가온"/>
              </a:rPr>
              <a:t>탐색</a:t>
            </a:r>
            <a:endParaRPr lang="en-US" sz="3213" dirty="0">
              <a:solidFill>
                <a:srgbClr val="112838"/>
              </a:solidFill>
              <a:ea typeface="TDTD가온"/>
            </a:endParaRPr>
          </a:p>
          <a:p>
            <a:pPr marL="346848" lvl="1">
              <a:lnSpc>
                <a:spcPts val="4819"/>
              </a:lnSpc>
            </a:pPr>
            <a:endParaRPr lang="en-US" sz="3213" dirty="0">
              <a:solidFill>
                <a:srgbClr val="112838"/>
              </a:solidFill>
              <a:ea typeface="TDTD가온"/>
            </a:endParaRPr>
          </a:p>
          <a:p>
            <a:pPr marL="693695" lvl="1" indent="-346847">
              <a:lnSpc>
                <a:spcPts val="4819"/>
              </a:lnSpc>
              <a:buFont typeface="Arial"/>
              <a:buChar char="•"/>
            </a:pP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관광지에 따른 </a:t>
            </a:r>
            <a:r>
              <a:rPr lang="ko-KR" altLang="en-US" sz="3213" dirty="0" err="1">
                <a:solidFill>
                  <a:srgbClr val="112838"/>
                </a:solidFill>
                <a:ea typeface="TDTD가온"/>
              </a:rPr>
              <a:t>핫플레이스를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 활용하여 </a:t>
            </a:r>
            <a:r>
              <a:rPr lang="ko-KR" altLang="en-US" sz="3213" dirty="0" err="1">
                <a:solidFill>
                  <a:srgbClr val="112838"/>
                </a:solidFill>
                <a:ea typeface="TDTD가온"/>
              </a:rPr>
              <a:t>좋아요를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 누르고</a:t>
            </a:r>
            <a:r>
              <a:rPr lang="en-US" altLang="ko-KR" sz="3213" dirty="0">
                <a:solidFill>
                  <a:srgbClr val="112838"/>
                </a:solidFill>
                <a:ea typeface="TDTD가온"/>
              </a:rPr>
              <a:t>,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이를 마이페이지에서 볼 수 있음</a:t>
            </a:r>
            <a:endParaRPr lang="en-US" altLang="ko-KR" sz="3213" dirty="0">
              <a:solidFill>
                <a:srgbClr val="112838"/>
              </a:solidFill>
              <a:ea typeface="TDTD가온"/>
            </a:endParaRPr>
          </a:p>
          <a:p>
            <a:pPr marL="346848" lvl="1">
              <a:lnSpc>
                <a:spcPts val="4819"/>
              </a:lnSpc>
            </a:pPr>
            <a:endParaRPr lang="en-US" altLang="ko-KR" sz="3213" dirty="0">
              <a:solidFill>
                <a:srgbClr val="112838"/>
              </a:solidFill>
              <a:ea typeface="TDTD가온"/>
            </a:endParaRPr>
          </a:p>
          <a:p>
            <a:pPr marL="693695" lvl="1" indent="-346847">
              <a:lnSpc>
                <a:spcPts val="4819"/>
              </a:lnSpc>
              <a:buFont typeface="Arial"/>
              <a:buChar char="•"/>
            </a:pP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여행을 갈 때 동행 게시판을 활용하여 동행 구함</a:t>
            </a:r>
            <a:endParaRPr lang="en-US" sz="3213" dirty="0">
              <a:solidFill>
                <a:srgbClr val="112838"/>
              </a:solidFill>
              <a:ea typeface="TDTD가온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26579" y="228965"/>
            <a:ext cx="8624996" cy="1188013"/>
            <a:chOff x="526579" y="228965"/>
            <a:chExt cx="8624996" cy="1188013"/>
          </a:xfrm>
        </p:grpSpPr>
        <p:sp>
          <p:nvSpPr>
            <p:cNvPr id="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37"/>
                </a:lnSpc>
              </a:pPr>
              <a:r>
                <a:rPr lang="en-US" sz="7299" dirty="0">
                  <a:solidFill>
                    <a:srgbClr val="112838"/>
                  </a:solidFill>
                  <a:latin typeface="TDTD가온"/>
                </a:rPr>
                <a:t>01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6945" y="845114"/>
              <a:ext cx="3530685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64"/>
                </a:lnSpc>
                <a:spcBef>
                  <a:spcPct val="0"/>
                </a:spcBef>
              </a:pPr>
              <a:r>
                <a:rPr lang="ko-KR" altLang="en-US" sz="2642" dirty="0">
                  <a:solidFill>
                    <a:srgbClr val="898888"/>
                  </a:solidFill>
                  <a:ea typeface="TDTD가온"/>
                </a:rPr>
                <a:t>프로젝트 목표</a:t>
              </a:r>
              <a:endParaRPr lang="en-US" sz="2642" dirty="0">
                <a:solidFill>
                  <a:srgbClr val="898888"/>
                </a:solidFill>
                <a:ea typeface="TDTD가온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603744" y="228965"/>
              <a:ext cx="2663456" cy="7822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64"/>
                </a:lnSpc>
                <a:spcBef>
                  <a:spcPct val="0"/>
                </a:spcBef>
              </a:pP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프로젝트</a:t>
              </a:r>
              <a:r>
                <a:rPr lang="en-US" sz="4042" b="1" dirty="0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 </a:t>
              </a: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설명</a:t>
              </a:r>
              <a:endParaRPr lang="en-US" sz="4042" b="1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30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86443" y="-348488"/>
            <a:ext cx="7068408" cy="35342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57752">
            <a:off x="-1179752" y="7497508"/>
            <a:ext cx="5331199" cy="342166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66507" y="6015950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최창호</a:t>
            </a:r>
            <a:endParaRPr lang="en-US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6579" y="228965"/>
            <a:ext cx="8624996" cy="1188013"/>
            <a:chOff x="526579" y="228965"/>
            <a:chExt cx="8624996" cy="1188013"/>
          </a:xfrm>
        </p:grpSpPr>
        <p:sp>
          <p:nvSpPr>
            <p:cNvPr id="1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37"/>
                </a:lnSpc>
              </a:pPr>
              <a:r>
                <a:rPr lang="en-US" sz="7299" dirty="0">
                  <a:solidFill>
                    <a:srgbClr val="112838"/>
                  </a:solidFill>
                  <a:latin typeface="TDTD가온"/>
                </a:rPr>
                <a:t>01 </a:t>
              </a: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1661280" y="892837"/>
              <a:ext cx="3683085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64"/>
                </a:lnSpc>
                <a:spcBef>
                  <a:spcPct val="0"/>
                </a:spcBef>
              </a:pPr>
              <a:r>
                <a:rPr lang="ko-KR" altLang="en-US" sz="2642" dirty="0">
                  <a:solidFill>
                    <a:srgbClr val="898888"/>
                  </a:solidFill>
                  <a:ea typeface="TDTD가온"/>
                </a:rPr>
                <a:t>팀원 소개</a:t>
              </a:r>
              <a:endParaRPr lang="en-US" sz="2642" dirty="0">
                <a:solidFill>
                  <a:srgbClr val="898888"/>
                </a:solidFill>
                <a:ea typeface="TDTD가온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1603744" y="228965"/>
              <a:ext cx="2663456" cy="7822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64"/>
                </a:lnSpc>
                <a:spcBef>
                  <a:spcPct val="0"/>
                </a:spcBef>
              </a:pP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프로젝트</a:t>
              </a:r>
              <a:r>
                <a:rPr lang="en-US" sz="4042" b="1" dirty="0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 </a:t>
              </a: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설명</a:t>
              </a:r>
              <a:endParaRPr lang="en-US" sz="4042" b="1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907" y="2890538"/>
            <a:ext cx="2230154" cy="25817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4372" y="2831746"/>
            <a:ext cx="2695575" cy="2543175"/>
          </a:xfrm>
          <a:prstGeom prst="rect">
            <a:avLst/>
          </a:prstGeom>
        </p:spPr>
      </p:pic>
      <p:sp>
        <p:nvSpPr>
          <p:cNvPr id="21" name="TextBox 14"/>
          <p:cNvSpPr txBox="1"/>
          <p:nvPr/>
        </p:nvSpPr>
        <p:spPr>
          <a:xfrm>
            <a:off x="10001681" y="6015950"/>
            <a:ext cx="328095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윤선아</a:t>
            </a:r>
            <a:endParaRPr lang="en-US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753600" y="6625550"/>
            <a:ext cx="4169229" cy="17945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lnSpc>
                <a:spcPts val="3386"/>
              </a:lnSpc>
              <a:buFontTx/>
              <a:buChar char="-"/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관광지</a:t>
            </a:r>
            <a:r>
              <a:rPr lang="en-US" altLang="ko-KR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, </a:t>
            </a: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여행 페이지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  <a:p>
            <a:pPr marL="457200" lvl="0" indent="-457200">
              <a:lnSpc>
                <a:spcPts val="3386"/>
              </a:lnSpc>
              <a:buFontTx/>
              <a:buChar char="-"/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유저 관련 페이지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  <a:p>
            <a:pPr marL="457200" lvl="0" indent="-457200">
              <a:lnSpc>
                <a:spcPts val="3386"/>
              </a:lnSpc>
              <a:buFontTx/>
              <a:buChar char="-"/>
            </a:pPr>
            <a:r>
              <a:rPr lang="en-US" altLang="ko-KR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Backend </a:t>
            </a: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구축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22371" y="6625550"/>
            <a:ext cx="4169229" cy="17945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ts val="3386"/>
              </a:lnSpc>
              <a:buFontTx/>
              <a:buChar char="-"/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메인 페이지 및 프론트 개발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  <a:p>
            <a:pPr marL="457200" indent="-457200">
              <a:lnSpc>
                <a:spcPts val="3386"/>
              </a:lnSpc>
              <a:buFontTx/>
              <a:buChar char="-"/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파일 업로드 구현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  <a:p>
            <a:pPr marL="457200" indent="-457200">
              <a:lnSpc>
                <a:spcPts val="3386"/>
              </a:lnSpc>
              <a:buFontTx/>
              <a:buChar char="-"/>
            </a:pPr>
            <a:r>
              <a:rPr lang="en-US" altLang="ko-KR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Backend </a:t>
            </a: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구축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356564" y="2657436"/>
            <a:ext cx="3100840" cy="30480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091740" y="2594987"/>
            <a:ext cx="3100840" cy="30480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86443" y="-348488"/>
            <a:ext cx="7068408" cy="35342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57752">
            <a:off x="-1179752" y="7497508"/>
            <a:ext cx="5331199" cy="342166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96607" y="3486622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11.13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6579" y="228965"/>
            <a:ext cx="8624996" cy="1188013"/>
            <a:chOff x="526579" y="228965"/>
            <a:chExt cx="8624996" cy="1188013"/>
          </a:xfrm>
        </p:grpSpPr>
        <p:sp>
          <p:nvSpPr>
            <p:cNvPr id="1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37"/>
                </a:lnSpc>
              </a:pPr>
              <a:r>
                <a:rPr lang="en-US" sz="7299" dirty="0">
                  <a:solidFill>
                    <a:srgbClr val="112838"/>
                  </a:solidFill>
                  <a:latin typeface="TDTD가온"/>
                </a:rPr>
                <a:t>01 </a:t>
              </a: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1661280" y="892837"/>
              <a:ext cx="3683085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64"/>
                </a:lnSpc>
                <a:spcBef>
                  <a:spcPct val="0"/>
                </a:spcBef>
              </a:pPr>
              <a:r>
                <a:rPr lang="ko-KR" altLang="en-US" sz="2642" dirty="0">
                  <a:solidFill>
                    <a:srgbClr val="898888"/>
                  </a:solidFill>
                  <a:ea typeface="TDTD가온"/>
                </a:rPr>
                <a:t>개발기간</a:t>
              </a:r>
              <a:endParaRPr lang="en-US" sz="2642" dirty="0">
                <a:solidFill>
                  <a:srgbClr val="898888"/>
                </a:solidFill>
                <a:ea typeface="TDTD가온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1603744" y="228965"/>
              <a:ext cx="2663456" cy="7822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64"/>
                </a:lnSpc>
                <a:spcBef>
                  <a:spcPct val="0"/>
                </a:spcBef>
              </a:pP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프로젝트</a:t>
              </a:r>
              <a:r>
                <a:rPr lang="en-US" sz="4042" b="1" dirty="0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 </a:t>
              </a: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설명</a:t>
              </a:r>
              <a:endParaRPr lang="en-US" sz="4042" b="1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533400" y="3922639"/>
            <a:ext cx="3002869" cy="1525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게시판</a:t>
            </a:r>
            <a:r>
              <a:rPr lang="en-US" altLang="ko-KR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 </a:t>
            </a: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구현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22" name="TextBox 14"/>
          <p:cNvSpPr txBox="1"/>
          <p:nvPr/>
        </p:nvSpPr>
        <p:spPr>
          <a:xfrm>
            <a:off x="3968698" y="3475443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11.14</a:t>
            </a:r>
          </a:p>
        </p:txBody>
      </p:sp>
      <p:sp>
        <p:nvSpPr>
          <p:cNvPr id="23" name="TextBox 14"/>
          <p:cNvSpPr txBox="1"/>
          <p:nvPr/>
        </p:nvSpPr>
        <p:spPr>
          <a:xfrm>
            <a:off x="7540789" y="3486622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11.15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11112880" y="3478302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11.16</a:t>
            </a:r>
          </a:p>
        </p:txBody>
      </p:sp>
      <p:sp>
        <p:nvSpPr>
          <p:cNvPr id="27" name="TextBox 14"/>
          <p:cNvSpPr txBox="1"/>
          <p:nvPr/>
        </p:nvSpPr>
        <p:spPr>
          <a:xfrm>
            <a:off x="14691727" y="3486622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11.17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107743" y="3922640"/>
            <a:ext cx="3002869" cy="15256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관광지 페이지 구현 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682086" y="3922639"/>
            <a:ext cx="3002869" cy="1525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86"/>
              </a:lnSpc>
            </a:pPr>
            <a:r>
              <a:rPr lang="en-US" altLang="ko-KR" sz="2822" dirty="0" err="1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Kakao</a:t>
            </a:r>
            <a:r>
              <a:rPr lang="en-US" altLang="ko-KR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 map 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256429" y="3914319"/>
            <a:ext cx="3002869" cy="15339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86"/>
              </a:lnSpc>
            </a:pPr>
            <a:r>
              <a:rPr lang="en-US" altLang="ko-KR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JWT</a:t>
            </a: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토큰을 이용한 로그인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830772" y="3922639"/>
            <a:ext cx="3002869" cy="1525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86"/>
              </a:lnSpc>
            </a:pPr>
            <a:r>
              <a:rPr lang="ko-KR" altLang="en-US" sz="2822" dirty="0" err="1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핫플레이스</a:t>
            </a:r>
            <a:r>
              <a:rPr lang="en-US" altLang="ko-KR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(</a:t>
            </a: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파일업로드</a:t>
            </a:r>
            <a:r>
              <a:rPr lang="en-US" altLang="ko-KR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) </a:t>
            </a:r>
            <a:r>
              <a:rPr lang="ko-KR" altLang="en-US" sz="2822" dirty="0" err="1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백엔드</a:t>
            </a: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 구현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39" name="TextBox 14"/>
          <p:cNvSpPr txBox="1"/>
          <p:nvPr/>
        </p:nvSpPr>
        <p:spPr>
          <a:xfrm>
            <a:off x="381000" y="5639007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11.18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17793" y="6075024"/>
            <a:ext cx="3002869" cy="15068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86"/>
              </a:lnSpc>
            </a:pPr>
            <a:r>
              <a:rPr lang="ko-KR" altLang="en-US" sz="2822" dirty="0" err="1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핫플레이스</a:t>
            </a: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 </a:t>
            </a:r>
            <a:r>
              <a:rPr lang="ko-KR" altLang="en-US" sz="2822" dirty="0" err="1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화면단</a:t>
            </a: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 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41" name="TextBox 14"/>
          <p:cNvSpPr txBox="1"/>
          <p:nvPr/>
        </p:nvSpPr>
        <p:spPr>
          <a:xfrm>
            <a:off x="3953091" y="5627828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11.19</a:t>
            </a:r>
          </a:p>
        </p:txBody>
      </p:sp>
      <p:sp>
        <p:nvSpPr>
          <p:cNvPr id="42" name="TextBox 14"/>
          <p:cNvSpPr txBox="1"/>
          <p:nvPr/>
        </p:nvSpPr>
        <p:spPr>
          <a:xfrm>
            <a:off x="7525182" y="5639007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11.20</a:t>
            </a:r>
          </a:p>
        </p:txBody>
      </p:sp>
      <p:sp>
        <p:nvSpPr>
          <p:cNvPr id="43" name="TextBox 14"/>
          <p:cNvSpPr txBox="1"/>
          <p:nvPr/>
        </p:nvSpPr>
        <p:spPr>
          <a:xfrm>
            <a:off x="11097273" y="5630687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11.21</a:t>
            </a:r>
          </a:p>
        </p:txBody>
      </p:sp>
      <p:sp>
        <p:nvSpPr>
          <p:cNvPr id="44" name="TextBox 14"/>
          <p:cNvSpPr txBox="1"/>
          <p:nvPr/>
        </p:nvSpPr>
        <p:spPr>
          <a:xfrm>
            <a:off x="14676120" y="5639007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11.22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092136" y="6075025"/>
            <a:ext cx="3002869" cy="15068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나의 여행 계획 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666479" y="6075024"/>
            <a:ext cx="3002869" cy="15068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비밀번호 암호화 적용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1240822" y="6066704"/>
            <a:ext cx="3002869" cy="15151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프로필 사진</a:t>
            </a:r>
            <a:r>
              <a:rPr lang="en-US" altLang="ko-KR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 </a:t>
            </a:r>
          </a:p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동행 게시판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4815165" y="6075024"/>
            <a:ext cx="3002869" cy="15068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메인 페이지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추가 구현 </a:t>
            </a:r>
            <a:endParaRPr lang="en-US" altLang="ko-KR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65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63600" y="-1365743"/>
            <a:ext cx="7068408" cy="35342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57752">
            <a:off x="-1179752" y="7497508"/>
            <a:ext cx="5331199" cy="3421661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6579" y="228965"/>
            <a:ext cx="8624996" cy="1188013"/>
            <a:chOff x="526579" y="228965"/>
            <a:chExt cx="8624996" cy="1188013"/>
          </a:xfrm>
        </p:grpSpPr>
        <p:sp>
          <p:nvSpPr>
            <p:cNvPr id="1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37"/>
                </a:lnSpc>
              </a:pPr>
              <a:r>
                <a:rPr lang="en-US" sz="7299" dirty="0">
                  <a:solidFill>
                    <a:srgbClr val="112838"/>
                  </a:solidFill>
                  <a:latin typeface="TDTD가온"/>
                </a:rPr>
                <a:t>01 </a:t>
              </a: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1661280" y="892837"/>
              <a:ext cx="3683085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64"/>
                </a:lnSpc>
                <a:spcBef>
                  <a:spcPct val="0"/>
                </a:spcBef>
              </a:pPr>
              <a:r>
                <a:rPr lang="en-US" sz="2642" dirty="0">
                  <a:solidFill>
                    <a:srgbClr val="898888"/>
                  </a:solidFill>
                  <a:ea typeface="TDTD가온"/>
                </a:rPr>
                <a:t>DB</a:t>
              </a:r>
              <a:r>
                <a:rPr lang="ko-KR" altLang="en-US" sz="2642" dirty="0">
                  <a:solidFill>
                    <a:srgbClr val="898888"/>
                  </a:solidFill>
                  <a:ea typeface="TDTD가온"/>
                </a:rPr>
                <a:t>스키마</a:t>
              </a:r>
              <a:endParaRPr lang="en-US" sz="2642" dirty="0">
                <a:solidFill>
                  <a:srgbClr val="898888"/>
                </a:solidFill>
                <a:ea typeface="TDTD가온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1603744" y="228965"/>
              <a:ext cx="2663456" cy="7822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64"/>
                </a:lnSpc>
                <a:spcBef>
                  <a:spcPct val="0"/>
                </a:spcBef>
              </a:pP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프로젝트</a:t>
              </a:r>
              <a:r>
                <a:rPr lang="en-US" sz="4042" b="1" dirty="0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 </a:t>
              </a: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설명</a:t>
              </a:r>
              <a:endParaRPr lang="en-US" sz="4042" b="1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21" y="1491318"/>
            <a:ext cx="6402192" cy="767982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13" y="1491318"/>
            <a:ext cx="9258462" cy="8276504"/>
          </a:xfrm>
          <a:prstGeom prst="rect">
            <a:avLst/>
          </a:prstGeom>
        </p:spPr>
      </p:pic>
      <p:sp>
        <p:nvSpPr>
          <p:cNvPr id="31" name="TextBox 14"/>
          <p:cNvSpPr txBox="1"/>
          <p:nvPr/>
        </p:nvSpPr>
        <p:spPr>
          <a:xfrm>
            <a:off x="3533302" y="9354665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관광지 관련 </a:t>
            </a:r>
            <a:r>
              <a:rPr lang="en-US" altLang="ko-KR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DB</a:t>
            </a:r>
            <a:endParaRPr lang="en-US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10515600" y="9331805"/>
            <a:ext cx="3280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ko-KR" altLang="en-US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사용자 관련 </a:t>
            </a:r>
            <a:r>
              <a:rPr lang="en-US" altLang="ko-KR" sz="2822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rPr>
              <a:t>DB</a:t>
            </a:r>
            <a:endParaRPr lang="en-US" sz="2822" dirty="0">
              <a:solidFill>
                <a:srgbClr val="112838"/>
              </a:solidFill>
              <a:latin typeface="TDTD가온" panose="020B0600000101010101" charset="-127"/>
              <a:ea typeface="TDTD가온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40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86443" y="-348488"/>
            <a:ext cx="7068408" cy="35342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57752">
            <a:off x="-1179752" y="7497508"/>
            <a:ext cx="5331199" cy="3421661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6579" y="228965"/>
            <a:ext cx="8624996" cy="1188013"/>
            <a:chOff x="526579" y="228965"/>
            <a:chExt cx="8624996" cy="1188013"/>
          </a:xfrm>
        </p:grpSpPr>
        <p:sp>
          <p:nvSpPr>
            <p:cNvPr id="16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37"/>
                </a:lnSpc>
              </a:pPr>
              <a:r>
                <a:rPr lang="en-US" sz="7299" dirty="0">
                  <a:solidFill>
                    <a:srgbClr val="112838"/>
                  </a:solidFill>
                  <a:latin typeface="TDTD가온"/>
                </a:rPr>
                <a:t>01 </a:t>
              </a: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1661280" y="892837"/>
              <a:ext cx="4815720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64"/>
                </a:lnSpc>
                <a:spcBef>
                  <a:spcPct val="0"/>
                </a:spcBef>
              </a:pPr>
              <a:r>
                <a:rPr lang="ko-KR" altLang="en-US" sz="2642" dirty="0">
                  <a:solidFill>
                    <a:srgbClr val="898888"/>
                  </a:solidFill>
                  <a:ea typeface="TDTD가온"/>
                </a:rPr>
                <a:t>클래스 다이어그램</a:t>
              </a:r>
              <a:endParaRPr lang="en-US" sz="2642" dirty="0">
                <a:solidFill>
                  <a:srgbClr val="898888"/>
                </a:solidFill>
                <a:ea typeface="TDTD가온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1603744" y="228965"/>
              <a:ext cx="2663456" cy="7822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64"/>
                </a:lnSpc>
                <a:spcBef>
                  <a:spcPct val="0"/>
                </a:spcBef>
              </a:pP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프로젝트</a:t>
              </a:r>
              <a:r>
                <a:rPr lang="en-US" sz="4042" b="1" dirty="0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 </a:t>
              </a: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설명</a:t>
              </a:r>
              <a:endParaRPr lang="en-US" sz="4042" b="1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endParaRPr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1884AF96-9DDE-F216-7EF6-F81912E54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 descr="텍스트, 스크린샷, 평행, 인쇄이(가) 표시된 사진&#10;&#10;자동 생성된 설명">
            <a:extLst>
              <a:ext uri="{FF2B5EF4-FFF2-40B4-BE49-F238E27FC236}">
                <a16:creationId xmlns:a16="http://schemas.microsoft.com/office/drawing/2014/main" id="{7454AD9D-3808-53DA-A1E5-17617E69D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36688"/>
            <a:ext cx="10058400" cy="991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1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10205183" y="8261747"/>
            <a:ext cx="4267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848" lvl="1">
              <a:lnSpc>
                <a:spcPts val="4819"/>
              </a:lnSpc>
            </a:pPr>
            <a:r>
              <a:rPr lang="en-US" altLang="ko-KR" sz="3213" dirty="0">
                <a:solidFill>
                  <a:srgbClr val="112838"/>
                </a:solidFill>
                <a:ea typeface="TDTD가온"/>
              </a:rPr>
              <a:t>Frontend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디자인 적용</a:t>
            </a:r>
            <a:endParaRPr lang="en-US" altLang="ko-KR" sz="3213" dirty="0">
              <a:solidFill>
                <a:srgbClr val="112838"/>
              </a:solidFill>
              <a:ea typeface="TDTD가온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26579" y="228965"/>
            <a:ext cx="8624996" cy="1188013"/>
            <a:chOff x="526579" y="228965"/>
            <a:chExt cx="8624996" cy="1188013"/>
          </a:xfrm>
        </p:grpSpPr>
        <p:sp>
          <p:nvSpPr>
            <p:cNvPr id="20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37"/>
                </a:lnSpc>
              </a:pPr>
              <a:r>
                <a:rPr lang="en-US" sz="7299" dirty="0">
                  <a:solidFill>
                    <a:srgbClr val="112838"/>
                  </a:solidFill>
                  <a:latin typeface="TDTD가온"/>
                </a:rPr>
                <a:t>01 </a:t>
              </a:r>
            </a:p>
          </p:txBody>
        </p:sp>
        <p:sp>
          <p:nvSpPr>
            <p:cNvPr id="21" name="TextBox 14"/>
            <p:cNvSpPr txBox="1"/>
            <p:nvPr/>
          </p:nvSpPr>
          <p:spPr>
            <a:xfrm>
              <a:off x="1661280" y="892837"/>
              <a:ext cx="3683085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64"/>
                </a:lnSpc>
                <a:spcBef>
                  <a:spcPct val="0"/>
                </a:spcBef>
              </a:pPr>
              <a:r>
                <a:rPr lang="ko-KR" altLang="en-US" sz="2642" dirty="0">
                  <a:solidFill>
                    <a:srgbClr val="898888"/>
                  </a:solidFill>
                  <a:ea typeface="TDTD가온"/>
                </a:rPr>
                <a:t>사용 기술</a:t>
              </a:r>
              <a:endParaRPr lang="en-US" sz="2642" dirty="0">
                <a:solidFill>
                  <a:srgbClr val="898888"/>
                </a:solidFill>
                <a:ea typeface="TDTD가온"/>
              </a:endParaRPr>
            </a:p>
          </p:txBody>
        </p:sp>
        <p:sp>
          <p:nvSpPr>
            <p:cNvPr id="22" name="TextBox 15"/>
            <p:cNvSpPr txBox="1"/>
            <p:nvPr/>
          </p:nvSpPr>
          <p:spPr>
            <a:xfrm>
              <a:off x="1603744" y="228965"/>
              <a:ext cx="2663456" cy="7822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64"/>
                </a:lnSpc>
                <a:spcBef>
                  <a:spcPct val="0"/>
                </a:spcBef>
              </a:pP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프로젝트</a:t>
              </a:r>
              <a:r>
                <a:rPr lang="en-US" sz="4042" b="1" dirty="0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 </a:t>
              </a: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설명</a:t>
              </a:r>
              <a:endParaRPr lang="en-US" sz="4042" b="1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endParaRPr>
            </a:p>
          </p:txBody>
        </p:sp>
      </p:grpSp>
      <p:pic>
        <p:nvPicPr>
          <p:cNvPr id="23" name="Picture 2" descr="SpringBoot]스프링부트란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87" y="2699858"/>
            <a:ext cx="3305101" cy="173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Vue.js 기본 사용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088" y="2572932"/>
            <a:ext cx="3100695" cy="186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호스팅된 MySQL - Amazon RDS for MySQL - A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52" y="6562893"/>
            <a:ext cx="2596786" cy="134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100562" y="4527537"/>
            <a:ext cx="5104474" cy="665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6848" lvl="1">
              <a:lnSpc>
                <a:spcPts val="4819"/>
              </a:lnSpc>
            </a:pP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스프링 부트 기반 </a:t>
            </a:r>
            <a:r>
              <a:rPr lang="en-US" altLang="ko-KR" sz="3213" dirty="0">
                <a:solidFill>
                  <a:srgbClr val="112838"/>
                </a:solidFill>
                <a:ea typeface="TDTD가온"/>
              </a:rPr>
              <a:t>Backend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구축</a:t>
            </a:r>
            <a:endParaRPr lang="en-US" altLang="ko-KR" sz="3213" dirty="0">
              <a:solidFill>
                <a:srgbClr val="112838"/>
              </a:solidFill>
              <a:ea typeface="TDTD가온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647638" y="4596633"/>
            <a:ext cx="495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848" lvl="1">
              <a:lnSpc>
                <a:spcPts val="4819"/>
              </a:lnSpc>
            </a:pPr>
            <a:r>
              <a:rPr lang="en-US" altLang="ko-KR" sz="3213" dirty="0">
                <a:solidFill>
                  <a:srgbClr val="112838"/>
                </a:solidFill>
                <a:ea typeface="TDTD가온"/>
              </a:rPr>
              <a:t>Vue.js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기반 </a:t>
            </a:r>
            <a:r>
              <a:rPr lang="en-US" altLang="ko-KR" sz="3213" dirty="0">
                <a:solidFill>
                  <a:srgbClr val="112838"/>
                </a:solidFill>
                <a:ea typeface="TDTD가온"/>
              </a:rPr>
              <a:t>Frontend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구축</a:t>
            </a:r>
            <a:endParaRPr lang="en-US" altLang="ko-KR" sz="3213" dirty="0">
              <a:solidFill>
                <a:srgbClr val="112838"/>
              </a:solidFill>
              <a:ea typeface="TDTD가온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57600" y="8211733"/>
            <a:ext cx="5847113" cy="665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6848" lvl="1">
              <a:lnSpc>
                <a:spcPts val="4819"/>
              </a:lnSpc>
            </a:pP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프로젝트에 필요한 데이터베이스 구축</a:t>
            </a:r>
            <a:endParaRPr lang="en-US" altLang="ko-KR" sz="3213" dirty="0">
              <a:solidFill>
                <a:srgbClr val="112838"/>
              </a:solidFill>
              <a:ea typeface="TDTD가온"/>
            </a:endParaRPr>
          </a:p>
        </p:txBody>
      </p:sp>
      <p:pic>
        <p:nvPicPr>
          <p:cNvPr id="2050" name="Picture 2" descr="Bootstrap · 세계에서 가장 인기있는 HTML, CSS, JS 라이브러리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988" y="6568388"/>
            <a:ext cx="1993183" cy="164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57752">
            <a:off x="-1179752" y="7497508"/>
            <a:ext cx="5331199" cy="3421661"/>
          </a:xfrm>
          <a:prstGeom prst="rect">
            <a:avLst/>
          </a:prstGeom>
        </p:spPr>
      </p:pic>
      <p:pic>
        <p:nvPicPr>
          <p:cNvPr id="32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886443" y="-348488"/>
            <a:ext cx="7068408" cy="35342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499" y="6593533"/>
            <a:ext cx="1714195" cy="16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3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11246186" y="5616014"/>
            <a:ext cx="4267200" cy="570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848" lvl="1">
              <a:lnSpc>
                <a:spcPts val="4819"/>
              </a:lnSpc>
            </a:pPr>
            <a:r>
              <a:rPr lang="en-US" altLang="ko-KR" sz="3213" dirty="0">
                <a:solidFill>
                  <a:srgbClr val="112838"/>
                </a:solidFill>
                <a:ea typeface="TDTD가온"/>
              </a:rPr>
              <a:t>4.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데이터 요청</a:t>
            </a:r>
            <a:endParaRPr lang="en-US" altLang="ko-KR" sz="3213" dirty="0">
              <a:solidFill>
                <a:srgbClr val="112838"/>
              </a:solidFill>
              <a:ea typeface="TDTD가온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26579" y="228965"/>
            <a:ext cx="8624996" cy="1188013"/>
            <a:chOff x="526579" y="228965"/>
            <a:chExt cx="8624996" cy="1188013"/>
          </a:xfrm>
        </p:grpSpPr>
        <p:sp>
          <p:nvSpPr>
            <p:cNvPr id="20" name="TextBox 6"/>
            <p:cNvSpPr txBox="1"/>
            <p:nvPr/>
          </p:nvSpPr>
          <p:spPr>
            <a:xfrm>
              <a:off x="526579" y="401359"/>
              <a:ext cx="8624996" cy="101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37"/>
                </a:lnSpc>
              </a:pPr>
              <a:r>
                <a:rPr lang="en-US" sz="7299" dirty="0">
                  <a:solidFill>
                    <a:srgbClr val="112838"/>
                  </a:solidFill>
                  <a:latin typeface="TDTD가온"/>
                </a:rPr>
                <a:t>01 </a:t>
              </a:r>
            </a:p>
          </p:txBody>
        </p:sp>
        <p:sp>
          <p:nvSpPr>
            <p:cNvPr id="21" name="TextBox 14"/>
            <p:cNvSpPr txBox="1"/>
            <p:nvPr/>
          </p:nvSpPr>
          <p:spPr>
            <a:xfrm>
              <a:off x="1661280" y="892837"/>
              <a:ext cx="3683085" cy="476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64"/>
                </a:lnSpc>
                <a:spcBef>
                  <a:spcPct val="0"/>
                </a:spcBef>
              </a:pPr>
              <a:r>
                <a:rPr lang="ko-KR" altLang="en-US" sz="2642" dirty="0">
                  <a:solidFill>
                    <a:srgbClr val="898888"/>
                  </a:solidFill>
                  <a:ea typeface="TDTD가온"/>
                </a:rPr>
                <a:t>아키텍처</a:t>
              </a:r>
              <a:endParaRPr lang="en-US" sz="2642" dirty="0">
                <a:solidFill>
                  <a:srgbClr val="898888"/>
                </a:solidFill>
                <a:ea typeface="TDTD가온"/>
              </a:endParaRPr>
            </a:p>
          </p:txBody>
        </p:sp>
        <p:sp>
          <p:nvSpPr>
            <p:cNvPr id="22" name="TextBox 15"/>
            <p:cNvSpPr txBox="1"/>
            <p:nvPr/>
          </p:nvSpPr>
          <p:spPr>
            <a:xfrm>
              <a:off x="1603744" y="228965"/>
              <a:ext cx="2663456" cy="7822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64"/>
                </a:lnSpc>
                <a:spcBef>
                  <a:spcPct val="0"/>
                </a:spcBef>
              </a:pP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프로젝트</a:t>
              </a:r>
              <a:r>
                <a:rPr lang="en-US" sz="4042" b="1" dirty="0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 </a:t>
              </a:r>
              <a:r>
                <a:rPr lang="en-US" sz="4042" b="1" dirty="0" err="1">
                  <a:solidFill>
                    <a:srgbClr val="112838"/>
                  </a:solidFill>
                  <a:latin typeface="TDTD가온" panose="020B0600000101010101" charset="-127"/>
                  <a:ea typeface="TDTD가온" panose="020B0600000101010101" charset="-127"/>
                </a:rPr>
                <a:t>설명</a:t>
              </a:r>
              <a:endParaRPr lang="en-US" sz="4042" b="1" dirty="0">
                <a:solidFill>
                  <a:srgbClr val="112838"/>
                </a:solidFill>
                <a:latin typeface="TDTD가온" panose="020B0600000101010101" charset="-127"/>
                <a:ea typeface="TDTD가온" panose="020B0600000101010101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874454" y="4045542"/>
            <a:ext cx="4953000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848" lvl="1">
              <a:lnSpc>
                <a:spcPts val="4819"/>
              </a:lnSpc>
            </a:pPr>
            <a:r>
              <a:rPr lang="en-US" altLang="ko-KR" sz="3213" dirty="0">
                <a:solidFill>
                  <a:srgbClr val="112838"/>
                </a:solidFill>
                <a:ea typeface="TDTD가온"/>
              </a:rPr>
              <a:t>3.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지도 데이터 제공</a:t>
            </a:r>
            <a:endParaRPr lang="en-US" altLang="ko-KR" sz="3213" dirty="0">
              <a:solidFill>
                <a:srgbClr val="112838"/>
              </a:solidFill>
              <a:ea typeface="TDTD가온"/>
            </a:endParaRPr>
          </a:p>
        </p:txBody>
      </p:sp>
      <p:pic>
        <p:nvPicPr>
          <p:cNvPr id="31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57752">
            <a:off x="-2279835" y="8235003"/>
            <a:ext cx="5331199" cy="3421661"/>
          </a:xfrm>
          <a:prstGeom prst="rect">
            <a:avLst/>
          </a:prstGeom>
        </p:spPr>
      </p:pic>
      <p:pic>
        <p:nvPicPr>
          <p:cNvPr id="32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86443" y="-348488"/>
            <a:ext cx="7068408" cy="353420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484689" y="5966725"/>
            <a:ext cx="1450783" cy="1450783"/>
            <a:chOff x="-1781752" y="6434377"/>
            <a:chExt cx="1450783" cy="1450783"/>
          </a:xfrm>
        </p:grpSpPr>
        <p:pic>
          <p:nvPicPr>
            <p:cNvPr id="26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81752" y="6434377"/>
              <a:ext cx="1450783" cy="1450783"/>
            </a:xfrm>
            <a:prstGeom prst="rect">
              <a:avLst/>
            </a:prstGeom>
          </p:spPr>
        </p:pic>
      </p:grpSp>
      <p:sp>
        <p:nvSpPr>
          <p:cNvPr id="34" name="직사각형 33"/>
          <p:cNvSpPr/>
          <p:nvPr/>
        </p:nvSpPr>
        <p:spPr>
          <a:xfrm>
            <a:off x="3694127" y="5616014"/>
            <a:ext cx="1866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6848" lvl="1">
              <a:lnSpc>
                <a:spcPts val="4819"/>
              </a:lnSpc>
            </a:pPr>
            <a:r>
              <a:rPr lang="en-US" altLang="ko-KR" sz="3213" dirty="0">
                <a:solidFill>
                  <a:srgbClr val="112838"/>
                </a:solidFill>
                <a:ea typeface="TDTD가온"/>
              </a:rPr>
              <a:t>1.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로그인</a:t>
            </a:r>
            <a:endParaRPr lang="en-US" altLang="ko-KR" sz="3213" dirty="0">
              <a:solidFill>
                <a:srgbClr val="112838"/>
              </a:solidFill>
              <a:ea typeface="TDTD가온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17" y="6323900"/>
            <a:ext cx="4559069" cy="104369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442984" y="7491109"/>
            <a:ext cx="43691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6848" lvl="1">
              <a:lnSpc>
                <a:spcPts val="4819"/>
              </a:lnSpc>
            </a:pPr>
            <a:r>
              <a:rPr lang="en-US" altLang="ko-KR" sz="3213" dirty="0">
                <a:solidFill>
                  <a:srgbClr val="112838"/>
                </a:solidFill>
                <a:ea typeface="TDTD가온"/>
              </a:rPr>
              <a:t>6.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사용자 요청 데이터 전송</a:t>
            </a:r>
            <a:endParaRPr lang="en-US" altLang="ko-KR" sz="3213" dirty="0">
              <a:solidFill>
                <a:srgbClr val="112838"/>
              </a:solidFill>
              <a:ea typeface="TDTD가온"/>
            </a:endParaRPr>
          </a:p>
        </p:txBody>
      </p:sp>
      <p:pic>
        <p:nvPicPr>
          <p:cNvPr id="36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8096" y="2035927"/>
            <a:ext cx="1156358" cy="1156358"/>
          </a:xfrm>
          <a:prstGeom prst="rect">
            <a:avLst/>
          </a:prstGeom>
        </p:spPr>
      </p:pic>
      <p:pic>
        <p:nvPicPr>
          <p:cNvPr id="37" name="Picture 8" descr="호스팅된 MySQL - Amazon RDS for MySQL - AW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383" y="5991533"/>
            <a:ext cx="2596786" cy="134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5560985" y="4039745"/>
            <a:ext cx="4953000" cy="662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848" lvl="1">
              <a:lnSpc>
                <a:spcPts val="4819"/>
              </a:lnSpc>
            </a:pPr>
            <a:r>
              <a:rPr lang="en-US" altLang="ko-KR" sz="3213" dirty="0">
                <a:solidFill>
                  <a:srgbClr val="112838"/>
                </a:solidFill>
                <a:ea typeface="TDTD가온"/>
              </a:rPr>
              <a:t>2.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지도 데이터 요청</a:t>
            </a:r>
            <a:endParaRPr lang="en-US" altLang="ko-KR" sz="3213" dirty="0">
              <a:solidFill>
                <a:srgbClr val="112838"/>
              </a:solidFill>
              <a:ea typeface="TDTD가온"/>
            </a:endParaRPr>
          </a:p>
        </p:txBody>
      </p:sp>
      <p:sp>
        <p:nvSpPr>
          <p:cNvPr id="39" name="TextBox 18"/>
          <p:cNvSpPr txBox="1"/>
          <p:nvPr/>
        </p:nvSpPr>
        <p:spPr>
          <a:xfrm>
            <a:off x="11227136" y="7567906"/>
            <a:ext cx="4267200" cy="570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848" lvl="1">
              <a:lnSpc>
                <a:spcPts val="4819"/>
              </a:lnSpc>
            </a:pPr>
            <a:r>
              <a:rPr lang="en-US" altLang="ko-KR" sz="3213" dirty="0">
                <a:solidFill>
                  <a:srgbClr val="112838"/>
                </a:solidFill>
                <a:ea typeface="TDTD가온"/>
              </a:rPr>
              <a:t>5. </a:t>
            </a:r>
            <a:r>
              <a:rPr lang="ko-KR" altLang="en-US" sz="3213" dirty="0">
                <a:solidFill>
                  <a:srgbClr val="112838"/>
                </a:solidFill>
                <a:ea typeface="TDTD가온"/>
              </a:rPr>
              <a:t>요청 데이터 전송</a:t>
            </a:r>
            <a:endParaRPr lang="en-US" altLang="ko-KR" sz="3213" dirty="0">
              <a:solidFill>
                <a:srgbClr val="112838"/>
              </a:solidFill>
              <a:ea typeface="TDTD가온"/>
            </a:endParaRPr>
          </a:p>
        </p:txBody>
      </p:sp>
      <p:grpSp>
        <p:nvGrpSpPr>
          <p:cNvPr id="58" name="그룹 1014"/>
          <p:cNvGrpSpPr/>
          <p:nvPr/>
        </p:nvGrpSpPr>
        <p:grpSpPr>
          <a:xfrm>
            <a:off x="4503484" y="6186491"/>
            <a:ext cx="1057501" cy="755203"/>
            <a:chOff x="6022686" y="6236103"/>
            <a:chExt cx="1057501" cy="755203"/>
          </a:xfrm>
        </p:grpSpPr>
        <p:pic>
          <p:nvPicPr>
            <p:cNvPr id="59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022686" y="6236103"/>
              <a:ext cx="1057501" cy="755203"/>
            </a:xfrm>
            <a:prstGeom prst="rect">
              <a:avLst/>
            </a:prstGeom>
          </p:spPr>
        </p:pic>
      </p:grpSp>
      <p:grpSp>
        <p:nvGrpSpPr>
          <p:cNvPr id="60" name="그룹 1011"/>
          <p:cNvGrpSpPr/>
          <p:nvPr/>
        </p:nvGrpSpPr>
        <p:grpSpPr>
          <a:xfrm>
            <a:off x="8622824" y="4114840"/>
            <a:ext cx="1057501" cy="755203"/>
            <a:chOff x="7914843" y="5015940"/>
            <a:chExt cx="1057501" cy="755203"/>
          </a:xfrm>
        </p:grpSpPr>
        <p:pic>
          <p:nvPicPr>
            <p:cNvPr id="61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7914843" y="5015940"/>
              <a:ext cx="1057501" cy="755203"/>
            </a:xfrm>
            <a:prstGeom prst="rect">
              <a:avLst/>
            </a:prstGeom>
          </p:spPr>
        </p:pic>
      </p:grpSp>
      <p:grpSp>
        <p:nvGrpSpPr>
          <p:cNvPr id="62" name="그룹 1010"/>
          <p:cNvGrpSpPr/>
          <p:nvPr/>
        </p:nvGrpSpPr>
        <p:grpSpPr>
          <a:xfrm>
            <a:off x="9296275" y="4114839"/>
            <a:ext cx="1057501" cy="755203"/>
            <a:chOff x="8407663" y="4992376"/>
            <a:chExt cx="1057501" cy="755203"/>
          </a:xfrm>
        </p:grpSpPr>
        <p:pic>
          <p:nvPicPr>
            <p:cNvPr id="63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407663" y="4992376"/>
              <a:ext cx="1057501" cy="755203"/>
            </a:xfrm>
            <a:prstGeom prst="rect">
              <a:avLst/>
            </a:prstGeom>
          </p:spPr>
        </p:pic>
      </p:grpSp>
      <p:pic>
        <p:nvPicPr>
          <p:cNvPr id="64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03483" y="6739455"/>
            <a:ext cx="1057501" cy="755203"/>
          </a:xfrm>
          <a:prstGeom prst="rect">
            <a:avLst/>
          </a:prstGeom>
        </p:spPr>
      </p:pic>
      <p:grpSp>
        <p:nvGrpSpPr>
          <p:cNvPr id="66" name="그룹 1012"/>
          <p:cNvGrpSpPr/>
          <p:nvPr/>
        </p:nvGrpSpPr>
        <p:grpSpPr>
          <a:xfrm>
            <a:off x="12303235" y="6121995"/>
            <a:ext cx="1057501" cy="755203"/>
            <a:chOff x="10262523" y="6242804"/>
            <a:chExt cx="1057501" cy="755203"/>
          </a:xfrm>
        </p:grpSpPr>
        <p:pic>
          <p:nvPicPr>
            <p:cNvPr id="67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0262523" y="6242804"/>
              <a:ext cx="1057501" cy="755203"/>
            </a:xfrm>
            <a:prstGeom prst="rect">
              <a:avLst/>
            </a:prstGeom>
          </p:spPr>
        </p:pic>
      </p:grpSp>
      <p:pic>
        <p:nvPicPr>
          <p:cNvPr id="68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03234" y="6666804"/>
            <a:ext cx="1057501" cy="7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11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2789</TotalTime>
  <Words>484</Words>
  <Application>Microsoft Office PowerPoint</Application>
  <PresentationFormat>사용자 지정</PresentationFormat>
  <Paragraphs>161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TDTD가온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 Mate</dc:title>
  <dc:creator>eunseo</dc:creator>
  <cp:lastModifiedBy>SSAFY</cp:lastModifiedBy>
  <cp:revision>52</cp:revision>
  <cp:lastPrinted>2023-05-25T11:46:17Z</cp:lastPrinted>
  <dcterms:created xsi:type="dcterms:W3CDTF">2006-08-16T00:00:00Z</dcterms:created>
  <dcterms:modified xsi:type="dcterms:W3CDTF">2023-11-24T01:24:25Z</dcterms:modified>
  <dc:identifier>DAFj4bL_urI</dc:identifier>
</cp:coreProperties>
</file>